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3"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 id="282" r:id="rId26"/>
    <p:sldId id="283"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58A180-C898-40A9-8CCB-7F41DA2BA752}"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58A180-C898-40A9-8CCB-7F41DA2BA752}"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58A180-C898-40A9-8CCB-7F41DA2BA752}"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58A180-C898-40A9-8CCB-7F41DA2BA752}"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58A180-C898-40A9-8CCB-7F41DA2BA752}"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58A180-C898-40A9-8CCB-7F41DA2BA752}"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58A180-C898-40A9-8CCB-7F41DA2BA752}" type="datetimeFigureOut">
              <a:rPr lang="en-IN" smtClean="0"/>
              <a:t>13-01-2023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58A180-C898-40A9-8CCB-7F41DA2BA752}" type="datetimeFigureOut">
              <a:rPr lang="en-IN" smtClean="0"/>
              <a:t>13-01-2023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8A180-C898-40A9-8CCB-7F41DA2BA752}" type="datetimeFigureOut">
              <a:rPr lang="en-IN" smtClean="0"/>
              <a:t>13-01-2023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12142A6-AD47-4536-8DE1-1EFA6DCCD41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58A180-C898-40A9-8CCB-7F41DA2BA752}"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2142A6-AD47-4536-8DE1-1EFA6DCCD411}" type="slidenum">
              <a:rPr lang="en-IN" smtClean="0"/>
              <a:t>‹#›</a:t>
            </a:fld>
            <a:endParaRPr lang="en-IN"/>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958A180-C898-40A9-8CCB-7F41DA2BA752}" type="datetimeFigureOut">
              <a:rPr lang="en-IN" smtClean="0"/>
              <a:t>13-01-2023</a:t>
            </a:fld>
            <a:endParaRPr lang="en-IN"/>
          </a:p>
        </p:txBody>
      </p:sp>
      <p:sp>
        <p:nvSpPr>
          <p:cNvPr id="9" name="Slide Number Placeholder 8"/>
          <p:cNvSpPr>
            <a:spLocks noGrp="1"/>
          </p:cNvSpPr>
          <p:nvPr>
            <p:ph type="sldNum" sz="quarter" idx="11"/>
          </p:nvPr>
        </p:nvSpPr>
        <p:spPr/>
        <p:txBody>
          <a:bodyPr/>
          <a:lstStyle/>
          <a:p>
            <a:fld id="{C12142A6-AD47-4536-8DE1-1EFA6DCCD411}" type="slidenum">
              <a:rPr lang="en-IN" smtClean="0"/>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12142A6-AD47-4536-8DE1-1EFA6DCCD411}" type="slidenum">
              <a:rPr lang="en-IN" smtClean="0"/>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958A180-C898-40A9-8CCB-7F41DA2BA752}" type="datetimeFigureOut">
              <a:rPr lang="en-IN" smtClean="0"/>
              <a:t>13-01-2023</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HUMAN RESOURCE PLANNING</a:t>
            </a:r>
            <a:endParaRPr lang="en-IN" b="1" dirty="0"/>
          </a:p>
        </p:txBody>
      </p:sp>
      <p:sp>
        <p:nvSpPr>
          <p:cNvPr id="3" name="Subtitle 2"/>
          <p:cNvSpPr>
            <a:spLocks noGrp="1"/>
          </p:cNvSpPr>
          <p:nvPr>
            <p:ph type="subTitle" idx="1"/>
          </p:nvPr>
        </p:nvSpPr>
        <p:spPr>
          <a:xfrm>
            <a:off x="1835696" y="3933056"/>
            <a:ext cx="6400800" cy="1752600"/>
          </a:xfrm>
        </p:spPr>
        <p:txBody>
          <a:bodyPr/>
          <a:lstStyle/>
          <a:p>
            <a:pPr algn="r"/>
            <a:r>
              <a:rPr lang="en-US" b="1" dirty="0" smtClean="0"/>
              <a:t>MODULE 2</a:t>
            </a:r>
            <a:endParaRPr lang="en-IN" b="1" dirty="0"/>
          </a:p>
        </p:txBody>
      </p:sp>
    </p:spTree>
    <p:extLst>
      <p:ext uri="{BB962C8B-B14F-4D97-AF65-F5344CB8AC3E}">
        <p14:creationId xmlns:p14="http://schemas.microsoft.com/office/powerpoint/2010/main" val="1553322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6678488" cy="646331"/>
          </a:xfrm>
          <a:prstGeom prst="rect">
            <a:avLst/>
          </a:prstGeom>
        </p:spPr>
        <p:txBody>
          <a:bodyPr wrap="square">
            <a:spAutoFit/>
          </a:bodyPr>
          <a:lstStyle/>
          <a:p>
            <a:endParaRPr lang="en-US" dirty="0" smtClean="0">
              <a:solidFill>
                <a:srgbClr val="424142"/>
              </a:solidFill>
              <a:latin typeface="Georgia" panose="02040502050405020303" pitchFamily="18" charset="0"/>
            </a:endParaRPr>
          </a:p>
          <a:p>
            <a:endParaRPr lang="en-US" dirty="0"/>
          </a:p>
        </p:txBody>
      </p:sp>
      <p:sp>
        <p:nvSpPr>
          <p:cNvPr id="4" name="AutoShape 4" descr="Recruitment Pro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What is Recruitment process? definition and meaning - Business Jargons"/>
          <p:cNvSpPr>
            <a:spLocks noChangeAspect="1" noChangeArrowheads="1"/>
          </p:cNvSpPr>
          <p:nvPr/>
        </p:nvSpPr>
        <p:spPr bwMode="auto">
          <a:xfrm>
            <a:off x="3779912" y="2060848"/>
            <a:ext cx="2232248" cy="223225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6" name="Picture 8" descr="What is Recruitment process? definition and meaning - Business Jarg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260" y="548680"/>
            <a:ext cx="5946003" cy="5874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624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mg.brainkart.com/imagebk41/4VEvDb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0648"/>
            <a:ext cx="6954233" cy="6040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435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136904" cy="6740307"/>
          </a:xfrm>
          <a:prstGeom prst="rect">
            <a:avLst/>
          </a:prstGeom>
        </p:spPr>
        <p:txBody>
          <a:bodyPr wrap="square">
            <a:spAutoFit/>
          </a:bodyPr>
          <a:lstStyle/>
          <a:p>
            <a:endParaRPr lang="en-US" dirty="0" smtClean="0"/>
          </a:p>
          <a:p>
            <a:r>
              <a:rPr lang="en-US" b="1" dirty="0" smtClean="0"/>
              <a:t>SELECTION</a:t>
            </a:r>
          </a:p>
          <a:p>
            <a:r>
              <a:rPr lang="en-IN" dirty="0"/>
              <a:t>According to Harold Koontz, “Selection is the process of choosing from the candidates, from within the organization or from outside, the most suitable person for the current position or for the future positions.”</a:t>
            </a:r>
          </a:p>
          <a:p>
            <a:endParaRPr lang="en-US" dirty="0"/>
          </a:p>
          <a:p>
            <a:r>
              <a:rPr lang="en-IN" dirty="0"/>
              <a:t>According to Dale Yoder, “Selection is the process by which candidates for employment are divided into classes those who will be offered employment and those who will not.”</a:t>
            </a:r>
          </a:p>
          <a:p>
            <a:endParaRPr lang="en-IN" dirty="0"/>
          </a:p>
          <a:p>
            <a:r>
              <a:rPr lang="en-US" b="1" dirty="0"/>
              <a:t>Objectives</a:t>
            </a:r>
          </a:p>
          <a:p>
            <a:pPr marL="285750" indent="-285750">
              <a:buFont typeface="Wingdings" pitchFamily="2" charset="2"/>
              <a:buChar char="Ø"/>
            </a:pPr>
            <a:r>
              <a:rPr lang="en-US" dirty="0"/>
              <a:t>Selects suitable candidates</a:t>
            </a:r>
          </a:p>
          <a:p>
            <a:pPr marL="285750" indent="-285750">
              <a:buFont typeface="Wingdings" pitchFamily="2" charset="2"/>
              <a:buChar char="Ø"/>
            </a:pPr>
            <a:r>
              <a:rPr lang="en-US" dirty="0"/>
              <a:t>Verifies applicant’s capabilities</a:t>
            </a:r>
          </a:p>
          <a:p>
            <a:pPr marL="285750" indent="-285750">
              <a:buFont typeface="Wingdings" pitchFamily="2" charset="2"/>
              <a:buChar char="Ø"/>
            </a:pPr>
            <a:r>
              <a:rPr lang="en-US" dirty="0"/>
              <a:t>Places right candidate at right job</a:t>
            </a:r>
          </a:p>
          <a:p>
            <a:pPr marL="285750" indent="-285750">
              <a:buFont typeface="Wingdings" pitchFamily="2" charset="2"/>
              <a:buChar char="Ø"/>
            </a:pPr>
            <a:r>
              <a:rPr lang="en-US" dirty="0"/>
              <a:t>Generates Information about candidate</a:t>
            </a:r>
          </a:p>
          <a:p>
            <a:pPr marL="285750" indent="-285750">
              <a:buFont typeface="Wingdings" pitchFamily="2" charset="2"/>
              <a:buChar char="Ø"/>
            </a:pPr>
            <a:r>
              <a:rPr lang="en-US" dirty="0"/>
              <a:t>Save costs.</a:t>
            </a:r>
          </a:p>
          <a:p>
            <a:endParaRPr lang="en-US" dirty="0" smtClean="0"/>
          </a:p>
          <a:p>
            <a:r>
              <a:rPr lang="en-US" b="1" dirty="0"/>
              <a:t>Preliminary Interview</a:t>
            </a:r>
            <a:r>
              <a:rPr lang="en-IN" b="1" dirty="0"/>
              <a:t> -</a:t>
            </a:r>
          </a:p>
          <a:p>
            <a:pPr marL="285750" indent="-285750">
              <a:buFont typeface="Arial" pitchFamily="34" charset="0"/>
              <a:buChar char="•"/>
            </a:pPr>
            <a:r>
              <a:rPr lang="en-IN" dirty="0"/>
              <a:t>simple questions will be asking</a:t>
            </a:r>
          </a:p>
          <a:p>
            <a:pPr marL="285750" indent="-285750">
              <a:buFont typeface="Arial" pitchFamily="34" charset="0"/>
              <a:buChar char="•"/>
            </a:pPr>
            <a:r>
              <a:rPr lang="en-IN" dirty="0"/>
              <a:t>enable the organisation to reject applicants who are unsuitable for jobs</a:t>
            </a:r>
          </a:p>
          <a:p>
            <a:pPr marL="285750" indent="-285750">
              <a:buFont typeface="Arial" pitchFamily="34" charset="0"/>
              <a:buChar char="•"/>
            </a:pPr>
            <a:r>
              <a:rPr lang="en-IN" dirty="0"/>
              <a:t>Interviewer should be –who encourage confidence, genuinely interested in people, trustworthy. Apart from these qualities, he should be polite, friendly, open-minded</a:t>
            </a:r>
          </a:p>
          <a:p>
            <a:endParaRPr lang="en-US" dirty="0"/>
          </a:p>
        </p:txBody>
      </p:sp>
    </p:spTree>
    <p:extLst>
      <p:ext uri="{BB962C8B-B14F-4D97-AF65-F5344CB8AC3E}">
        <p14:creationId xmlns:p14="http://schemas.microsoft.com/office/powerpoint/2010/main" val="1855583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7"/>
            <a:ext cx="7848872" cy="6186309"/>
          </a:xfrm>
          <a:prstGeom prst="rect">
            <a:avLst/>
          </a:prstGeom>
        </p:spPr>
        <p:txBody>
          <a:bodyPr wrap="square">
            <a:spAutoFit/>
          </a:bodyPr>
          <a:lstStyle/>
          <a:p>
            <a:endParaRPr lang="en-US" b="1" dirty="0" smtClean="0"/>
          </a:p>
          <a:p>
            <a:r>
              <a:rPr lang="en-US" b="1" dirty="0" smtClean="0"/>
              <a:t>Application forms</a:t>
            </a:r>
          </a:p>
          <a:p>
            <a:endParaRPr lang="en-US" b="1" dirty="0"/>
          </a:p>
          <a:p>
            <a:pPr marL="285750" indent="-285750">
              <a:buFont typeface="Wingdings" pitchFamily="2" charset="2"/>
              <a:buChar char="Ø"/>
            </a:pPr>
            <a:r>
              <a:rPr lang="en-US" dirty="0"/>
              <a:t>Used to gain basic details about the candidates and data for future use</a:t>
            </a:r>
          </a:p>
          <a:p>
            <a:pPr marL="285750" indent="-285750">
              <a:buFont typeface="Wingdings" pitchFamily="2" charset="2"/>
              <a:buChar char="Ø"/>
            </a:pPr>
            <a:r>
              <a:rPr lang="en-US" dirty="0"/>
              <a:t>Identify the interested areas of candidates</a:t>
            </a:r>
          </a:p>
          <a:p>
            <a:pPr marL="285750" indent="-285750">
              <a:buFont typeface="Wingdings" pitchFamily="2" charset="2"/>
              <a:buChar char="Ø"/>
            </a:pPr>
            <a:r>
              <a:rPr lang="en-US" dirty="0"/>
              <a:t>Helps to pass information to management and interview board.</a:t>
            </a:r>
          </a:p>
          <a:p>
            <a:endParaRPr lang="en-US" dirty="0"/>
          </a:p>
          <a:p>
            <a:r>
              <a:rPr lang="en-US" b="1" dirty="0" smtClean="0"/>
              <a:t>Purpose </a:t>
            </a:r>
            <a:r>
              <a:rPr lang="en-US" b="1" dirty="0"/>
              <a:t>of application</a:t>
            </a:r>
          </a:p>
          <a:p>
            <a:pPr marL="285750" indent="-285750">
              <a:buFont typeface="Wingdings" pitchFamily="2" charset="2"/>
              <a:buChar char="§"/>
            </a:pPr>
            <a:r>
              <a:rPr lang="en-US" dirty="0"/>
              <a:t> provide concise, factual information</a:t>
            </a:r>
          </a:p>
          <a:p>
            <a:pPr marL="285750" indent="-285750">
              <a:buFont typeface="Wingdings" pitchFamily="2" charset="2"/>
              <a:buChar char="§"/>
            </a:pPr>
            <a:r>
              <a:rPr lang="en-US" dirty="0"/>
              <a:t>To facilitate effective and productive interview</a:t>
            </a:r>
          </a:p>
          <a:p>
            <a:pPr marL="285750" indent="-285750">
              <a:buFont typeface="Wingdings" pitchFamily="2" charset="2"/>
              <a:buChar char="§"/>
            </a:pPr>
            <a:r>
              <a:rPr lang="en-US" dirty="0"/>
              <a:t>Verification</a:t>
            </a:r>
          </a:p>
          <a:p>
            <a:pPr marL="285750" indent="-285750">
              <a:buFont typeface="Wingdings" pitchFamily="2" charset="2"/>
              <a:buChar char="§"/>
            </a:pPr>
            <a:r>
              <a:rPr lang="en-US" dirty="0"/>
              <a:t>To provide legal protection to the applicants</a:t>
            </a:r>
            <a:r>
              <a:rPr lang="en-US" dirty="0" smtClean="0"/>
              <a:t>.</a:t>
            </a:r>
          </a:p>
          <a:p>
            <a:endParaRPr lang="en-US" dirty="0"/>
          </a:p>
          <a:p>
            <a:r>
              <a:rPr lang="en-US" b="1" dirty="0"/>
              <a:t>Content</a:t>
            </a:r>
          </a:p>
          <a:p>
            <a:pPr marL="285750" indent="-285750">
              <a:buFont typeface="Arial" pitchFamily="34" charset="0"/>
              <a:buChar char="•"/>
            </a:pPr>
            <a:r>
              <a:rPr lang="en-US" dirty="0"/>
              <a:t>Personnel background information</a:t>
            </a:r>
          </a:p>
          <a:p>
            <a:pPr marL="285750" indent="-285750">
              <a:buFont typeface="Arial" pitchFamily="34" charset="0"/>
              <a:buChar char="•"/>
            </a:pPr>
            <a:r>
              <a:rPr lang="en-US" dirty="0"/>
              <a:t>Educational qualification</a:t>
            </a:r>
          </a:p>
          <a:p>
            <a:pPr marL="285750" indent="-285750">
              <a:buFont typeface="Arial" pitchFamily="34" charset="0"/>
              <a:buChar char="•"/>
            </a:pPr>
            <a:r>
              <a:rPr lang="en-US" dirty="0"/>
              <a:t>Work experience</a:t>
            </a:r>
          </a:p>
          <a:p>
            <a:pPr marL="285750" indent="-285750">
              <a:buFont typeface="Arial" pitchFamily="34" charset="0"/>
              <a:buChar char="•"/>
            </a:pPr>
            <a:r>
              <a:rPr lang="en-US" dirty="0"/>
              <a:t>Salary</a:t>
            </a:r>
          </a:p>
          <a:p>
            <a:pPr marL="285750" indent="-285750">
              <a:buFont typeface="Arial" pitchFamily="34" charset="0"/>
              <a:buChar char="•"/>
            </a:pPr>
            <a:r>
              <a:rPr lang="en-US" dirty="0"/>
              <a:t>Personal items</a:t>
            </a:r>
          </a:p>
          <a:p>
            <a:pPr marL="285750" indent="-285750">
              <a:buFont typeface="Arial" pitchFamily="34" charset="0"/>
              <a:buChar char="•"/>
            </a:pPr>
            <a:r>
              <a:rPr lang="en-US" dirty="0" smtClean="0"/>
              <a:t>References</a:t>
            </a:r>
          </a:p>
          <a:p>
            <a:pPr marL="285750" indent="-285750">
              <a:buFont typeface="Arial" pitchFamily="34" charset="0"/>
              <a:buChar char="•"/>
            </a:pPr>
            <a:endParaRPr lang="en-US" dirty="0"/>
          </a:p>
          <a:p>
            <a:pPr marL="285750" indent="-285750">
              <a:buFont typeface="Arial" pitchFamily="34" charset="0"/>
              <a:buChar char="•"/>
            </a:pPr>
            <a:endParaRPr lang="en-IN" dirty="0" smtClean="0"/>
          </a:p>
        </p:txBody>
      </p:sp>
    </p:spTree>
    <p:extLst>
      <p:ext uri="{BB962C8B-B14F-4D97-AF65-F5344CB8AC3E}">
        <p14:creationId xmlns:p14="http://schemas.microsoft.com/office/powerpoint/2010/main" val="2137126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7632848" cy="6186309"/>
          </a:xfrm>
          <a:prstGeom prst="rect">
            <a:avLst/>
          </a:prstGeom>
        </p:spPr>
        <p:txBody>
          <a:bodyPr wrap="square">
            <a:spAutoFit/>
          </a:bodyPr>
          <a:lstStyle/>
          <a:p>
            <a:r>
              <a:rPr lang="en-US" b="1" dirty="0"/>
              <a:t>SELECTION TESTS</a:t>
            </a:r>
          </a:p>
          <a:p>
            <a:endParaRPr lang="en-US" dirty="0"/>
          </a:p>
          <a:p>
            <a:r>
              <a:rPr lang="en-US" b="1" dirty="0"/>
              <a:t>Types of tests</a:t>
            </a:r>
          </a:p>
          <a:p>
            <a:r>
              <a:rPr lang="en-US" dirty="0"/>
              <a:t>1.Aptitude Tests</a:t>
            </a:r>
          </a:p>
          <a:p>
            <a:r>
              <a:rPr lang="en-US" dirty="0"/>
              <a:t>2.Achievement Tests</a:t>
            </a:r>
          </a:p>
          <a:p>
            <a:r>
              <a:rPr lang="en-US" dirty="0"/>
              <a:t>3.Situational Tests</a:t>
            </a:r>
          </a:p>
          <a:p>
            <a:r>
              <a:rPr lang="en-US" dirty="0"/>
              <a:t>4.Interest Test</a:t>
            </a:r>
          </a:p>
          <a:p>
            <a:r>
              <a:rPr lang="en-US" dirty="0"/>
              <a:t>5.Personality Tests</a:t>
            </a:r>
          </a:p>
          <a:p>
            <a:r>
              <a:rPr lang="en-US" dirty="0"/>
              <a:t> </a:t>
            </a:r>
          </a:p>
          <a:p>
            <a:r>
              <a:rPr lang="en-US" b="1" dirty="0"/>
              <a:t>1.Aptitude tests-   </a:t>
            </a:r>
            <a:r>
              <a:rPr lang="en-US" dirty="0"/>
              <a:t>designed to evaluate the growth level achieved by individual- visualization of dimensions, numerical ability, or emotional ability.</a:t>
            </a:r>
          </a:p>
          <a:p>
            <a:r>
              <a:rPr lang="en-US" dirty="0"/>
              <a:t>It includes :</a:t>
            </a:r>
          </a:p>
          <a:p>
            <a:pPr marL="285750" indent="-285750">
              <a:buFont typeface="Arial" pitchFamily="34" charset="0"/>
              <a:buChar char="•"/>
            </a:pPr>
            <a:r>
              <a:rPr lang="en-US" b="1" dirty="0"/>
              <a:t>Intelligent tests </a:t>
            </a:r>
            <a:r>
              <a:rPr lang="en-US" dirty="0"/>
              <a:t>-evaluates the basic  mental ability of candidates.</a:t>
            </a:r>
          </a:p>
          <a:p>
            <a:pPr marL="285750" indent="-285750">
              <a:buFont typeface="Arial" pitchFamily="34" charset="0"/>
              <a:buChar char="•"/>
            </a:pPr>
            <a:r>
              <a:rPr lang="en-US" b="1" dirty="0"/>
              <a:t>Mechanical tests </a:t>
            </a:r>
            <a:r>
              <a:rPr lang="en-US" dirty="0"/>
              <a:t>-  measures the capability of an individual to solve the mechanical problems without using any manual or external help.</a:t>
            </a:r>
          </a:p>
          <a:p>
            <a:pPr marL="285750" indent="-285750">
              <a:buFont typeface="Arial" pitchFamily="34" charset="0"/>
              <a:buChar char="•"/>
            </a:pPr>
            <a:r>
              <a:rPr lang="en-US" b="1" dirty="0"/>
              <a:t>Psychomotor tests </a:t>
            </a:r>
            <a:r>
              <a:rPr lang="en-US" dirty="0"/>
              <a:t>-evaluating the capability of an individual with respect to a particular job, -mental skills and motor ability - muscular movements, his control and coordination .</a:t>
            </a:r>
          </a:p>
          <a:p>
            <a:pPr marL="285750" indent="-285750">
              <a:buFont typeface="Arial" pitchFamily="34" charset="0"/>
              <a:buChar char="•"/>
            </a:pPr>
            <a:r>
              <a:rPr lang="en-US" b="1" dirty="0"/>
              <a:t>Clerical Aptitude Tests </a:t>
            </a:r>
            <a:r>
              <a:rPr lang="en-US" dirty="0"/>
              <a:t>- planned for the purpose of recognizing such candidates who are capable of working actively and perfectly in administrative roles.  </a:t>
            </a:r>
          </a:p>
          <a:p>
            <a:pPr marL="285750" indent="-285750">
              <a:buFont typeface="Arial" pitchFamily="34" charset="0"/>
              <a:buChar char="•"/>
            </a:pPr>
            <a:endParaRPr lang="en-US" dirty="0"/>
          </a:p>
        </p:txBody>
      </p:sp>
    </p:spTree>
    <p:extLst>
      <p:ext uri="{BB962C8B-B14F-4D97-AF65-F5344CB8AC3E}">
        <p14:creationId xmlns:p14="http://schemas.microsoft.com/office/powerpoint/2010/main" val="1436042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7776864" cy="5632311"/>
          </a:xfrm>
          <a:prstGeom prst="rect">
            <a:avLst/>
          </a:prstGeom>
        </p:spPr>
        <p:txBody>
          <a:bodyPr wrap="square">
            <a:spAutoFit/>
          </a:bodyPr>
          <a:lstStyle/>
          <a:p>
            <a:endParaRPr lang="en-US" b="1" dirty="0" smtClean="0"/>
          </a:p>
          <a:p>
            <a:endParaRPr lang="en-US" b="1" dirty="0" smtClean="0"/>
          </a:p>
          <a:p>
            <a:r>
              <a:rPr lang="en-US" b="1" dirty="0" smtClean="0"/>
              <a:t>2.Achievement </a:t>
            </a:r>
            <a:r>
              <a:rPr lang="en-US" b="1" dirty="0"/>
              <a:t>Tests- </a:t>
            </a:r>
            <a:r>
              <a:rPr lang="en-US" dirty="0"/>
              <a:t>evaluates the knowledge level of an individuals in specific fields. </a:t>
            </a:r>
          </a:p>
          <a:p>
            <a:r>
              <a:rPr lang="en-US" dirty="0"/>
              <a:t>It includes </a:t>
            </a:r>
          </a:p>
          <a:p>
            <a:pPr marL="285750" indent="-285750">
              <a:buFont typeface="Arial" pitchFamily="34" charset="0"/>
              <a:buChar char="•"/>
            </a:pPr>
            <a:r>
              <a:rPr lang="en-US" dirty="0"/>
              <a:t>Job knowledge tests</a:t>
            </a:r>
          </a:p>
          <a:p>
            <a:pPr marL="285750" indent="-285750">
              <a:buFont typeface="Arial" pitchFamily="34" charset="0"/>
              <a:buChar char="•"/>
            </a:pPr>
            <a:r>
              <a:rPr lang="en-US" dirty="0"/>
              <a:t>Work sample tests</a:t>
            </a:r>
          </a:p>
          <a:p>
            <a:pPr marL="285750" indent="-285750">
              <a:buFont typeface="Arial" pitchFamily="34" charset="0"/>
              <a:buChar char="•"/>
            </a:pPr>
            <a:endParaRPr lang="en-US" dirty="0"/>
          </a:p>
          <a:p>
            <a:r>
              <a:rPr lang="en-US" b="1" dirty="0"/>
              <a:t>3</a:t>
            </a:r>
            <a:r>
              <a:rPr lang="en-US" dirty="0"/>
              <a:t>. </a:t>
            </a:r>
            <a:r>
              <a:rPr lang="en-US" b="1" dirty="0"/>
              <a:t>Situational tests- </a:t>
            </a:r>
            <a:r>
              <a:rPr lang="en-US" dirty="0"/>
              <a:t>spontaneous reaction can be observed in real life situation.</a:t>
            </a:r>
          </a:p>
          <a:p>
            <a:pPr marL="342900" indent="-342900">
              <a:buFont typeface="Wingdings" pitchFamily="2" charset="2"/>
              <a:buChar char="Ø"/>
            </a:pPr>
            <a:r>
              <a:rPr lang="en-US" dirty="0"/>
              <a:t>Group discussion- initiating ,leading suggesting, meaningful ideas, communication skills, coordinating and concluding skills analyzed.</a:t>
            </a:r>
          </a:p>
          <a:p>
            <a:pPr marL="342900" indent="-342900">
              <a:buFont typeface="Wingdings" pitchFamily="2" charset="2"/>
              <a:buChar char="Ø"/>
            </a:pPr>
            <a:r>
              <a:rPr lang="en-US" dirty="0"/>
              <a:t>In-basket -</a:t>
            </a:r>
          </a:p>
          <a:p>
            <a:endParaRPr lang="en-US" dirty="0"/>
          </a:p>
          <a:p>
            <a:r>
              <a:rPr lang="en-US" b="1" dirty="0"/>
              <a:t>4. Interest test- </a:t>
            </a:r>
            <a:r>
              <a:rPr lang="en-US" dirty="0"/>
              <a:t>identify the candidates interest or disinterest in the job offered .</a:t>
            </a:r>
          </a:p>
          <a:p>
            <a:endParaRPr lang="en-US" dirty="0"/>
          </a:p>
          <a:p>
            <a:r>
              <a:rPr lang="en-US" b="1" dirty="0"/>
              <a:t>5 . Personality test </a:t>
            </a:r>
            <a:r>
              <a:rPr lang="en-US" dirty="0"/>
              <a:t>– examine individuals deeply in order to get an idea about his value system, emotional stability, attitudes and moods.</a:t>
            </a:r>
          </a:p>
          <a:p>
            <a:pPr marL="285750" indent="-285750">
              <a:buFont typeface="Arial" pitchFamily="34" charset="0"/>
              <a:buChar char="•"/>
            </a:pPr>
            <a:r>
              <a:rPr lang="en-US" dirty="0"/>
              <a:t>Objective tests</a:t>
            </a:r>
          </a:p>
          <a:p>
            <a:pPr marL="285750" indent="-285750">
              <a:buFont typeface="Arial" pitchFamily="34" charset="0"/>
              <a:buChar char="•"/>
            </a:pPr>
            <a:r>
              <a:rPr lang="en-US" dirty="0"/>
              <a:t>Projective tests</a:t>
            </a:r>
          </a:p>
          <a:p>
            <a:endParaRPr lang="en-US" dirty="0"/>
          </a:p>
        </p:txBody>
      </p:sp>
    </p:spTree>
    <p:extLst>
      <p:ext uri="{BB962C8B-B14F-4D97-AF65-F5344CB8AC3E}">
        <p14:creationId xmlns:p14="http://schemas.microsoft.com/office/powerpoint/2010/main" val="529876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7488832" cy="6186309"/>
          </a:xfrm>
          <a:prstGeom prst="rect">
            <a:avLst/>
          </a:prstGeom>
        </p:spPr>
        <p:txBody>
          <a:bodyPr wrap="square">
            <a:spAutoFit/>
          </a:bodyPr>
          <a:lstStyle/>
          <a:p>
            <a:r>
              <a:rPr lang="en-US" b="1" dirty="0"/>
              <a:t>Choosing a tests</a:t>
            </a:r>
          </a:p>
          <a:p>
            <a:pPr marL="285750" indent="-285750">
              <a:buFont typeface="Arial" pitchFamily="34" charset="0"/>
              <a:buChar char="•"/>
            </a:pPr>
            <a:r>
              <a:rPr lang="en-US" dirty="0"/>
              <a:t>Suitability</a:t>
            </a:r>
          </a:p>
          <a:p>
            <a:pPr marL="285750" indent="-285750">
              <a:buFont typeface="Arial" pitchFamily="34" charset="0"/>
              <a:buChar char="•"/>
            </a:pPr>
            <a:r>
              <a:rPr lang="en-US" dirty="0"/>
              <a:t>Preparation</a:t>
            </a:r>
          </a:p>
          <a:p>
            <a:pPr marL="285750" indent="-285750">
              <a:buFont typeface="Arial" pitchFamily="34" charset="0"/>
              <a:buChar char="•"/>
            </a:pPr>
            <a:r>
              <a:rPr lang="en-US" dirty="0"/>
              <a:t>Validity</a:t>
            </a:r>
          </a:p>
          <a:p>
            <a:pPr marL="285750" indent="-285750">
              <a:buFont typeface="Arial" pitchFamily="34" charset="0"/>
              <a:buChar char="•"/>
            </a:pPr>
            <a:r>
              <a:rPr lang="en-US" dirty="0"/>
              <a:t>Reliability</a:t>
            </a:r>
          </a:p>
          <a:p>
            <a:pPr marL="285750" indent="-285750">
              <a:buFont typeface="Arial" pitchFamily="34" charset="0"/>
              <a:buChar char="•"/>
            </a:pPr>
            <a:r>
              <a:rPr lang="en-US" dirty="0"/>
              <a:t>Utility</a:t>
            </a:r>
          </a:p>
          <a:p>
            <a:pPr marL="285750" indent="-285750">
              <a:buFont typeface="Arial" pitchFamily="34" charset="0"/>
              <a:buChar char="•"/>
            </a:pPr>
            <a:r>
              <a:rPr lang="en-US" dirty="0"/>
              <a:t>Objectivity</a:t>
            </a:r>
          </a:p>
          <a:p>
            <a:endParaRPr lang="en-US" dirty="0"/>
          </a:p>
          <a:p>
            <a:r>
              <a:rPr lang="en-US" b="1" dirty="0"/>
              <a:t>Advantages of tests</a:t>
            </a:r>
          </a:p>
          <a:p>
            <a:pPr marL="285750" indent="-285750">
              <a:buFont typeface="Arial" pitchFamily="34" charset="0"/>
              <a:buChar char="•"/>
            </a:pPr>
            <a:r>
              <a:rPr lang="en-US" dirty="0"/>
              <a:t>Reliable tool</a:t>
            </a:r>
          </a:p>
          <a:p>
            <a:pPr marL="285750" indent="-285750">
              <a:buFont typeface="Arial" pitchFamily="34" charset="0"/>
              <a:buChar char="•"/>
            </a:pPr>
            <a:r>
              <a:rPr lang="en-US" dirty="0"/>
              <a:t>Ideal for large groups</a:t>
            </a:r>
          </a:p>
          <a:p>
            <a:pPr marL="285750" indent="-285750">
              <a:buFont typeface="Arial" pitchFamily="34" charset="0"/>
              <a:buChar char="•"/>
            </a:pPr>
            <a:r>
              <a:rPr lang="en-US" dirty="0"/>
              <a:t>Predictor of intangible talents</a:t>
            </a:r>
          </a:p>
          <a:p>
            <a:pPr marL="285750" indent="-285750">
              <a:buFont typeface="Arial" pitchFamily="34" charset="0"/>
              <a:buChar char="•"/>
            </a:pPr>
            <a:r>
              <a:rPr lang="en-US" dirty="0"/>
              <a:t>Goal specific and target oriented</a:t>
            </a:r>
          </a:p>
          <a:p>
            <a:pPr marL="285750" indent="-285750">
              <a:buFont typeface="Arial" pitchFamily="34" charset="0"/>
              <a:buChar char="•"/>
            </a:pPr>
            <a:r>
              <a:rPr lang="en-US" dirty="0"/>
              <a:t>Record for future</a:t>
            </a:r>
          </a:p>
          <a:p>
            <a:endParaRPr lang="en-US" b="1" dirty="0" smtClean="0"/>
          </a:p>
          <a:p>
            <a:r>
              <a:rPr lang="en-US" b="1" dirty="0" smtClean="0"/>
              <a:t>Disadvantages</a:t>
            </a:r>
            <a:endParaRPr lang="en-US" b="1" dirty="0"/>
          </a:p>
          <a:p>
            <a:pPr marL="285750" indent="-285750">
              <a:buFont typeface="Arial" pitchFamily="34" charset="0"/>
              <a:buChar char="•"/>
            </a:pPr>
            <a:r>
              <a:rPr lang="en-US" dirty="0"/>
              <a:t>Inappropriate for smaller groups</a:t>
            </a:r>
          </a:p>
          <a:p>
            <a:pPr marL="285750" indent="-285750">
              <a:buFont typeface="Arial" pitchFamily="34" charset="0"/>
              <a:buChar char="•"/>
            </a:pPr>
            <a:r>
              <a:rPr lang="en-US" dirty="0"/>
              <a:t>Cannot always predict work performances</a:t>
            </a:r>
          </a:p>
          <a:p>
            <a:pPr marL="285750" indent="-285750">
              <a:buFont typeface="Arial" pitchFamily="34" charset="0"/>
              <a:buChar char="•"/>
            </a:pPr>
            <a:r>
              <a:rPr lang="en-US" dirty="0"/>
              <a:t>Can be used only as a supplement</a:t>
            </a:r>
          </a:p>
          <a:p>
            <a:pPr marL="285750" indent="-285750">
              <a:buFont typeface="Arial" pitchFamily="34" charset="0"/>
              <a:buChar char="•"/>
            </a:pPr>
            <a:r>
              <a:rPr lang="en-US" dirty="0"/>
              <a:t>Lack of flexibility</a:t>
            </a:r>
          </a:p>
          <a:p>
            <a:pPr marL="285750" indent="-285750">
              <a:buFont typeface="Arial" pitchFamily="34" charset="0"/>
              <a:buChar char="•"/>
            </a:pPr>
            <a:r>
              <a:rPr lang="en-US" dirty="0"/>
              <a:t>Criticized for discrimination</a:t>
            </a:r>
          </a:p>
          <a:p>
            <a:endParaRPr lang="en-IN" dirty="0"/>
          </a:p>
        </p:txBody>
      </p:sp>
    </p:spTree>
    <p:extLst>
      <p:ext uri="{BB962C8B-B14F-4D97-AF65-F5344CB8AC3E}">
        <p14:creationId xmlns:p14="http://schemas.microsoft.com/office/powerpoint/2010/main" val="1185138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7560840" cy="5663089"/>
          </a:xfrm>
          <a:prstGeom prst="rect">
            <a:avLst/>
          </a:prstGeom>
        </p:spPr>
        <p:txBody>
          <a:bodyPr wrap="square">
            <a:spAutoFit/>
          </a:bodyPr>
          <a:lstStyle/>
          <a:p>
            <a:pPr algn="ctr"/>
            <a:r>
              <a:rPr lang="en-US" sz="2000" b="1" dirty="0"/>
              <a:t>EMPLOYEMENT INTERVIEW</a:t>
            </a:r>
          </a:p>
          <a:p>
            <a:endParaRPr lang="en-US" dirty="0"/>
          </a:p>
          <a:p>
            <a:endParaRPr lang="en-US" dirty="0"/>
          </a:p>
          <a:p>
            <a:r>
              <a:rPr lang="en-US" dirty="0"/>
              <a:t>According to Scott,  “An interview is a purposeful exchange of ideas ,the answering of questions and communication between two or more persons.”</a:t>
            </a:r>
          </a:p>
          <a:p>
            <a:endParaRPr lang="en-US" dirty="0"/>
          </a:p>
          <a:p>
            <a:pPr algn="ctr"/>
            <a:endParaRPr lang="en-US" b="1" dirty="0" smtClean="0"/>
          </a:p>
          <a:p>
            <a:pPr algn="ctr"/>
            <a:r>
              <a:rPr lang="en-US" b="1" dirty="0" smtClean="0"/>
              <a:t>Types </a:t>
            </a:r>
            <a:r>
              <a:rPr lang="en-US" b="1" dirty="0"/>
              <a:t>of interviews</a:t>
            </a:r>
          </a:p>
          <a:p>
            <a:endParaRPr lang="en-US" dirty="0"/>
          </a:p>
          <a:p>
            <a:r>
              <a:rPr lang="en-US" b="1" dirty="0"/>
              <a:t>1.Preliminary interview </a:t>
            </a:r>
            <a:r>
              <a:rPr lang="en-US" dirty="0"/>
              <a:t>-  a conversation between the candidate and personnel manager regarding the basic aspects of job- characteristics, salary, working conditions, and other benefits. It includes</a:t>
            </a:r>
          </a:p>
          <a:p>
            <a:endParaRPr lang="en-US" dirty="0"/>
          </a:p>
          <a:p>
            <a:r>
              <a:rPr lang="en-US" dirty="0"/>
              <a:t>   </a:t>
            </a:r>
            <a:r>
              <a:rPr lang="en-US" b="1" dirty="0"/>
              <a:t>a. Informal interview </a:t>
            </a:r>
            <a:r>
              <a:rPr lang="en-US" dirty="0"/>
              <a:t>–conducted by HR personnel to obtain fundamental and non job related jobs</a:t>
            </a:r>
          </a:p>
          <a:p>
            <a:endParaRPr lang="en-US" dirty="0"/>
          </a:p>
          <a:p>
            <a:r>
              <a:rPr lang="en-US" dirty="0"/>
              <a:t>  </a:t>
            </a:r>
            <a:r>
              <a:rPr lang="en-US" b="1" dirty="0"/>
              <a:t>b. Unstructured interview- </a:t>
            </a:r>
            <a:r>
              <a:rPr lang="en-US" dirty="0"/>
              <a:t>provide freedom to the candidates so that they can reveal about their knowledge in various fields, their background, expectations etc.</a:t>
            </a:r>
          </a:p>
          <a:p>
            <a:endParaRPr lang="en-US" dirty="0"/>
          </a:p>
        </p:txBody>
      </p:sp>
    </p:spTree>
    <p:extLst>
      <p:ext uri="{BB962C8B-B14F-4D97-AF65-F5344CB8AC3E}">
        <p14:creationId xmlns:p14="http://schemas.microsoft.com/office/powerpoint/2010/main" val="1485715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7704856" cy="5355312"/>
          </a:xfrm>
          <a:prstGeom prst="rect">
            <a:avLst/>
          </a:prstGeom>
        </p:spPr>
        <p:txBody>
          <a:bodyPr wrap="square">
            <a:spAutoFit/>
          </a:bodyPr>
          <a:lstStyle/>
          <a:p>
            <a:endParaRPr lang="en-US" b="1" dirty="0" smtClean="0"/>
          </a:p>
          <a:p>
            <a:endParaRPr lang="en-US" b="1" dirty="0"/>
          </a:p>
          <a:p>
            <a:r>
              <a:rPr lang="en-US" b="1" dirty="0" smtClean="0"/>
              <a:t>2.Core </a:t>
            </a:r>
            <a:r>
              <a:rPr lang="en-US" b="1" dirty="0"/>
              <a:t>Interview </a:t>
            </a:r>
            <a:r>
              <a:rPr lang="en-US" dirty="0"/>
              <a:t>-  Communication between the candidates and line manager or experts on different areas of job knowledge ,skills, talent etc.</a:t>
            </a:r>
          </a:p>
          <a:p>
            <a:r>
              <a:rPr lang="en-US" dirty="0"/>
              <a:t>It includes</a:t>
            </a:r>
          </a:p>
          <a:p>
            <a:pPr marL="285750" indent="-285750">
              <a:buFont typeface="Arial" pitchFamily="34" charset="0"/>
              <a:buChar char="•"/>
            </a:pPr>
            <a:r>
              <a:rPr lang="en-US" dirty="0"/>
              <a:t>Background information interview</a:t>
            </a:r>
          </a:p>
          <a:p>
            <a:pPr marL="285750" indent="-285750">
              <a:buFont typeface="Arial" pitchFamily="34" charset="0"/>
              <a:buChar char="•"/>
            </a:pPr>
            <a:r>
              <a:rPr lang="en-US" dirty="0"/>
              <a:t>Stress interview</a:t>
            </a:r>
          </a:p>
          <a:p>
            <a:pPr marL="285750" indent="-285750">
              <a:buFont typeface="Arial" pitchFamily="34" charset="0"/>
              <a:buChar char="•"/>
            </a:pPr>
            <a:r>
              <a:rPr lang="en-US" dirty="0"/>
              <a:t>Formal and structured interview</a:t>
            </a:r>
          </a:p>
          <a:p>
            <a:pPr marL="285750" indent="-285750">
              <a:buFont typeface="Arial" pitchFamily="34" charset="0"/>
              <a:buChar char="•"/>
            </a:pPr>
            <a:r>
              <a:rPr lang="en-US" dirty="0"/>
              <a:t>Panel interview</a:t>
            </a:r>
          </a:p>
          <a:p>
            <a:pPr marL="285750" indent="-285750">
              <a:buFont typeface="Arial" pitchFamily="34" charset="0"/>
              <a:buChar char="•"/>
            </a:pPr>
            <a:r>
              <a:rPr lang="en-US" dirty="0"/>
              <a:t>Group interview</a:t>
            </a:r>
          </a:p>
          <a:p>
            <a:pPr marL="285750" indent="-285750">
              <a:buFont typeface="Arial" pitchFamily="34" charset="0"/>
              <a:buChar char="•"/>
            </a:pPr>
            <a:r>
              <a:rPr lang="en-US" dirty="0"/>
              <a:t>Job and probing interview</a:t>
            </a:r>
          </a:p>
          <a:p>
            <a:pPr marL="285750" indent="-285750">
              <a:buFont typeface="Arial" pitchFamily="34" charset="0"/>
              <a:buChar char="•"/>
            </a:pPr>
            <a:r>
              <a:rPr lang="en-US" dirty="0"/>
              <a:t>Depth interview</a:t>
            </a:r>
          </a:p>
          <a:p>
            <a:endParaRPr lang="en-US" b="1" dirty="0"/>
          </a:p>
          <a:p>
            <a:r>
              <a:rPr lang="en-US" b="1" dirty="0"/>
              <a:t>3. Decision making interview </a:t>
            </a:r>
            <a:r>
              <a:rPr lang="en-US" dirty="0"/>
              <a:t>- Interview taken by concerned department heads .Generally it is conducted through informal discussions. HR manger also conduct interview to decide about their salary, allowances, benefits, promotions etc</a:t>
            </a:r>
            <a:r>
              <a:rPr lang="en-US" dirty="0" smtClean="0"/>
              <a:t>.</a:t>
            </a:r>
          </a:p>
          <a:p>
            <a:endParaRPr lang="en-US" dirty="0"/>
          </a:p>
          <a:p>
            <a:endParaRPr lang="en-US" dirty="0"/>
          </a:p>
          <a:p>
            <a:endParaRPr lang="en-US" dirty="0"/>
          </a:p>
        </p:txBody>
      </p:sp>
    </p:spTree>
    <p:extLst>
      <p:ext uri="{BB962C8B-B14F-4D97-AF65-F5344CB8AC3E}">
        <p14:creationId xmlns:p14="http://schemas.microsoft.com/office/powerpoint/2010/main" val="3334520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6534472" cy="6078587"/>
          </a:xfrm>
          <a:prstGeom prst="rect">
            <a:avLst/>
          </a:prstGeom>
        </p:spPr>
        <p:txBody>
          <a:bodyPr wrap="square">
            <a:spAutoFit/>
          </a:bodyPr>
          <a:lstStyle/>
          <a:p>
            <a:pPr algn="ctr"/>
            <a:r>
              <a:rPr lang="en-US" sz="2000" b="1" dirty="0"/>
              <a:t>INTERVIEW PROCESS</a:t>
            </a:r>
          </a:p>
          <a:p>
            <a:endParaRPr lang="en-US" b="1" dirty="0"/>
          </a:p>
          <a:p>
            <a:pPr>
              <a:lnSpc>
                <a:spcPct val="150000"/>
              </a:lnSpc>
            </a:pPr>
            <a:r>
              <a:rPr lang="en-US" dirty="0"/>
              <a:t>1.Preparation for the interview</a:t>
            </a:r>
          </a:p>
          <a:p>
            <a:pPr>
              <a:lnSpc>
                <a:spcPct val="150000"/>
              </a:lnSpc>
            </a:pPr>
            <a:r>
              <a:rPr lang="en-US" dirty="0"/>
              <a:t>2.Conducting the interview</a:t>
            </a:r>
          </a:p>
          <a:p>
            <a:pPr>
              <a:lnSpc>
                <a:spcPct val="150000"/>
              </a:lnSpc>
            </a:pPr>
            <a:r>
              <a:rPr lang="en-US" dirty="0"/>
              <a:t>3.Closing the interview</a:t>
            </a:r>
          </a:p>
          <a:p>
            <a:pPr>
              <a:lnSpc>
                <a:spcPct val="150000"/>
              </a:lnSpc>
            </a:pPr>
            <a:r>
              <a:rPr lang="en-US" dirty="0"/>
              <a:t>4.Evaluation of interview results</a:t>
            </a:r>
          </a:p>
          <a:p>
            <a:pPr>
              <a:lnSpc>
                <a:spcPct val="150000"/>
              </a:lnSpc>
            </a:pPr>
            <a:endParaRPr lang="en-US" b="1" dirty="0"/>
          </a:p>
          <a:p>
            <a:pPr>
              <a:lnSpc>
                <a:spcPct val="150000"/>
              </a:lnSpc>
            </a:pPr>
            <a:r>
              <a:rPr lang="en-US" b="1" dirty="0" smtClean="0"/>
              <a:t>Merits</a:t>
            </a:r>
            <a:endParaRPr lang="en-US" b="1" dirty="0"/>
          </a:p>
          <a:p>
            <a:pPr>
              <a:lnSpc>
                <a:spcPct val="150000"/>
              </a:lnSpc>
            </a:pPr>
            <a:r>
              <a:rPr lang="en-US" dirty="0"/>
              <a:t>1.</a:t>
            </a:r>
            <a:r>
              <a:rPr lang="en-US" b="1" dirty="0"/>
              <a:t>To employer</a:t>
            </a:r>
          </a:p>
          <a:p>
            <a:pPr marL="285750" indent="-285750">
              <a:lnSpc>
                <a:spcPct val="150000"/>
              </a:lnSpc>
              <a:buFont typeface="Arial" pitchFamily="34" charset="0"/>
              <a:buChar char="•"/>
            </a:pPr>
            <a:r>
              <a:rPr lang="en-US" dirty="0"/>
              <a:t>Provide information about job seeking candidate</a:t>
            </a:r>
          </a:p>
          <a:p>
            <a:pPr marL="285750" indent="-285750">
              <a:lnSpc>
                <a:spcPct val="150000"/>
              </a:lnSpc>
              <a:buFont typeface="Arial" pitchFamily="34" charset="0"/>
              <a:buChar char="•"/>
            </a:pPr>
            <a:r>
              <a:rPr lang="en-US" dirty="0"/>
              <a:t>Helps to select a right candidate</a:t>
            </a:r>
          </a:p>
          <a:p>
            <a:pPr marL="285750" indent="-285750">
              <a:lnSpc>
                <a:spcPct val="150000"/>
              </a:lnSpc>
              <a:buFont typeface="Arial" pitchFamily="34" charset="0"/>
              <a:buChar char="•"/>
            </a:pPr>
            <a:r>
              <a:rPr lang="en-US" dirty="0"/>
              <a:t>Improve goodwill of employers</a:t>
            </a:r>
          </a:p>
          <a:p>
            <a:pPr marL="285750" indent="-285750">
              <a:lnSpc>
                <a:spcPct val="150000"/>
              </a:lnSpc>
              <a:buFont typeface="Arial" pitchFamily="34" charset="0"/>
              <a:buChar char="•"/>
            </a:pPr>
            <a:r>
              <a:rPr lang="en-US" dirty="0"/>
              <a:t>Helps in promotion and transfer</a:t>
            </a:r>
          </a:p>
          <a:p>
            <a:pPr>
              <a:lnSpc>
                <a:spcPct val="150000"/>
              </a:lnSpc>
            </a:pPr>
            <a:endParaRPr lang="en-US" dirty="0" smtClean="0"/>
          </a:p>
          <a:p>
            <a:pPr>
              <a:lnSpc>
                <a:spcPct val="150000"/>
              </a:lnSpc>
            </a:pPr>
            <a:endParaRPr lang="en-US" dirty="0"/>
          </a:p>
        </p:txBody>
      </p:sp>
    </p:spTree>
    <p:extLst>
      <p:ext uri="{BB962C8B-B14F-4D97-AF65-F5344CB8AC3E}">
        <p14:creationId xmlns:p14="http://schemas.microsoft.com/office/powerpoint/2010/main" val="2961861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9221"/>
            <a:ext cx="8280920" cy="6894195"/>
          </a:xfrm>
          <a:prstGeom prst="rect">
            <a:avLst/>
          </a:prstGeom>
        </p:spPr>
        <p:txBody>
          <a:bodyPr wrap="square">
            <a:spAutoFit/>
          </a:bodyPr>
          <a:lstStyle/>
          <a:p>
            <a:endParaRPr lang="en-US" b="1" dirty="0" smtClean="0"/>
          </a:p>
          <a:p>
            <a:pPr algn="ctr"/>
            <a:r>
              <a:rPr lang="en-US" b="1" dirty="0" smtClean="0"/>
              <a:t>HUMAN RESOURCE PLANNIG  (HRP)</a:t>
            </a:r>
          </a:p>
          <a:p>
            <a:endParaRPr lang="en-US" b="1" dirty="0" smtClean="0"/>
          </a:p>
          <a:p>
            <a:r>
              <a:rPr lang="en-US" sz="2000" b="1" dirty="0" smtClean="0"/>
              <a:t>MEANING:</a:t>
            </a:r>
          </a:p>
          <a:p>
            <a:pPr>
              <a:lnSpc>
                <a:spcPct val="150000"/>
              </a:lnSpc>
            </a:pPr>
            <a:r>
              <a:rPr lang="en-US" sz="2000" dirty="0" smtClean="0"/>
              <a:t> </a:t>
            </a:r>
            <a:r>
              <a:rPr lang="en-IN" sz="2000" dirty="0" smtClean="0"/>
              <a:t>HRP </a:t>
            </a:r>
            <a:r>
              <a:rPr lang="en-IN" sz="2000" dirty="0"/>
              <a:t>is </a:t>
            </a:r>
            <a:r>
              <a:rPr lang="en-IN" sz="2000" dirty="0" smtClean="0"/>
              <a:t>the process of getting the right number of qualified people into the right job at the right time so that an organisation can meet its objectives.</a:t>
            </a:r>
          </a:p>
          <a:p>
            <a:pPr>
              <a:lnSpc>
                <a:spcPct val="150000"/>
              </a:lnSpc>
            </a:pPr>
            <a:endParaRPr lang="en-US" sz="2000" dirty="0"/>
          </a:p>
          <a:p>
            <a:pPr>
              <a:lnSpc>
                <a:spcPct val="150000"/>
              </a:lnSpc>
            </a:pPr>
            <a:r>
              <a:rPr lang="en-US" sz="2000" b="1" dirty="0" smtClean="0"/>
              <a:t>DEFINITION</a:t>
            </a:r>
          </a:p>
          <a:p>
            <a:pPr marL="285750" indent="-285750">
              <a:lnSpc>
                <a:spcPct val="150000"/>
              </a:lnSpc>
              <a:buFont typeface="Wingdings" pitchFamily="2" charset="2"/>
              <a:buChar char="Ø"/>
            </a:pPr>
            <a:r>
              <a:rPr lang="en-IN" sz="2000" dirty="0" smtClean="0"/>
              <a:t>“</a:t>
            </a:r>
            <a:r>
              <a:rPr lang="en-IN" sz="2000" dirty="0"/>
              <a:t>Manpower planning is the process by which a firm ensures that it has the right number of people and the right kind of people, at the right places, at the right time, doing things for which they are economically mast useful”. – Edwin B. </a:t>
            </a:r>
            <a:r>
              <a:rPr lang="en-IN" sz="2000" dirty="0" err="1" smtClean="0"/>
              <a:t>Geisler</a:t>
            </a:r>
            <a:endParaRPr lang="en-IN" sz="2000" dirty="0"/>
          </a:p>
          <a:p>
            <a:pPr marL="285750" indent="-285750">
              <a:lnSpc>
                <a:spcPct val="150000"/>
              </a:lnSpc>
              <a:buFont typeface="Wingdings" pitchFamily="2" charset="2"/>
              <a:buChar char="Ø"/>
            </a:pPr>
            <a:r>
              <a:rPr lang="en-IN" sz="2000" dirty="0" smtClean="0"/>
              <a:t>The </a:t>
            </a:r>
            <a:r>
              <a:rPr lang="en-IN" sz="2000" dirty="0"/>
              <a:t>process of determining manpower requirements and the means for meeting those requirements to carry out the integrated plan of the organization.” – Bruce P. Coleman</a:t>
            </a:r>
            <a:endParaRPr lang="en-US" sz="2000" dirty="0" smtClean="0"/>
          </a:p>
          <a:p>
            <a:endParaRPr lang="en-US" sz="2000" dirty="0"/>
          </a:p>
          <a:p>
            <a:endParaRPr lang="en-IN" dirty="0" smtClean="0"/>
          </a:p>
        </p:txBody>
      </p:sp>
    </p:spTree>
    <p:extLst>
      <p:ext uri="{BB962C8B-B14F-4D97-AF65-F5344CB8AC3E}">
        <p14:creationId xmlns:p14="http://schemas.microsoft.com/office/powerpoint/2010/main" val="898507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0"/>
            <a:ext cx="7416824" cy="6740307"/>
          </a:xfrm>
          <a:prstGeom prst="rect">
            <a:avLst/>
          </a:prstGeom>
        </p:spPr>
        <p:txBody>
          <a:bodyPr wrap="square">
            <a:spAutoFit/>
          </a:bodyPr>
          <a:lstStyle/>
          <a:p>
            <a:pPr>
              <a:lnSpc>
                <a:spcPct val="150000"/>
              </a:lnSpc>
            </a:pPr>
            <a:endParaRPr lang="en-US" dirty="0" smtClean="0"/>
          </a:p>
          <a:p>
            <a:pPr>
              <a:lnSpc>
                <a:spcPct val="150000"/>
              </a:lnSpc>
            </a:pPr>
            <a:r>
              <a:rPr lang="en-US" dirty="0" smtClean="0"/>
              <a:t>2</a:t>
            </a:r>
            <a:r>
              <a:rPr lang="en-US" dirty="0"/>
              <a:t>. </a:t>
            </a:r>
            <a:r>
              <a:rPr lang="en-US" b="1" dirty="0"/>
              <a:t>To job seekers</a:t>
            </a:r>
          </a:p>
          <a:p>
            <a:pPr marL="285750" indent="-285750">
              <a:lnSpc>
                <a:spcPct val="150000"/>
              </a:lnSpc>
              <a:buFont typeface="Arial" pitchFamily="34" charset="0"/>
              <a:buChar char="•"/>
            </a:pPr>
            <a:r>
              <a:rPr lang="en-US" dirty="0"/>
              <a:t>Provide employment opportunity</a:t>
            </a:r>
          </a:p>
          <a:p>
            <a:pPr marL="285750" indent="-285750">
              <a:lnSpc>
                <a:spcPct val="150000"/>
              </a:lnSpc>
              <a:buFont typeface="Arial" pitchFamily="34" charset="0"/>
              <a:buChar char="•"/>
            </a:pPr>
            <a:r>
              <a:rPr lang="en-US" dirty="0"/>
              <a:t>Helps candidates to accept or reject the job</a:t>
            </a:r>
          </a:p>
          <a:p>
            <a:pPr marL="285750" indent="-285750">
              <a:lnSpc>
                <a:spcPct val="150000"/>
              </a:lnSpc>
              <a:buFont typeface="Arial" pitchFamily="34" charset="0"/>
              <a:buChar char="•"/>
            </a:pPr>
            <a:r>
              <a:rPr lang="en-US" dirty="0"/>
              <a:t>Helps job seekers to increase contacts</a:t>
            </a:r>
          </a:p>
          <a:p>
            <a:pPr>
              <a:lnSpc>
                <a:spcPct val="150000"/>
              </a:lnSpc>
            </a:pPr>
            <a:endParaRPr lang="en-US" b="1" dirty="0"/>
          </a:p>
          <a:p>
            <a:pPr algn="ctr">
              <a:lnSpc>
                <a:spcPct val="150000"/>
              </a:lnSpc>
            </a:pPr>
            <a:r>
              <a:rPr lang="en-US" b="1" dirty="0" smtClean="0"/>
              <a:t>Demerits</a:t>
            </a:r>
            <a:endParaRPr lang="en-US" b="1" dirty="0"/>
          </a:p>
          <a:p>
            <a:pPr marL="285750" indent="-285750">
              <a:lnSpc>
                <a:spcPct val="150000"/>
              </a:lnSpc>
              <a:buFont typeface="Arial" pitchFamily="34" charset="0"/>
              <a:buChar char="•"/>
            </a:pPr>
            <a:r>
              <a:rPr lang="en-US" dirty="0"/>
              <a:t>Expensive</a:t>
            </a:r>
          </a:p>
          <a:p>
            <a:pPr marL="285750" indent="-285750">
              <a:lnSpc>
                <a:spcPct val="150000"/>
              </a:lnSpc>
              <a:buFont typeface="Arial" pitchFamily="34" charset="0"/>
              <a:buChar char="•"/>
            </a:pPr>
            <a:r>
              <a:rPr lang="en-US" dirty="0"/>
              <a:t>Subject to bias and personal traits</a:t>
            </a:r>
          </a:p>
          <a:p>
            <a:pPr marL="285750" indent="-285750">
              <a:lnSpc>
                <a:spcPct val="150000"/>
              </a:lnSpc>
              <a:buFont typeface="Arial" pitchFamily="34" charset="0"/>
              <a:buChar char="•"/>
            </a:pPr>
            <a:r>
              <a:rPr lang="en-US" dirty="0"/>
              <a:t>Ineffective in some areas</a:t>
            </a:r>
          </a:p>
          <a:p>
            <a:pPr marL="285750" indent="-285750">
              <a:lnSpc>
                <a:spcPct val="150000"/>
              </a:lnSpc>
              <a:buFont typeface="Arial" pitchFamily="34" charset="0"/>
              <a:buChar char="•"/>
            </a:pPr>
            <a:r>
              <a:rPr lang="en-US" dirty="0"/>
              <a:t>Recording complexities</a:t>
            </a:r>
          </a:p>
          <a:p>
            <a:pPr marL="285750" indent="-285750">
              <a:lnSpc>
                <a:spcPct val="150000"/>
              </a:lnSpc>
              <a:buFont typeface="Arial" pitchFamily="34" charset="0"/>
              <a:buChar char="•"/>
            </a:pPr>
            <a:r>
              <a:rPr lang="en-US" dirty="0"/>
              <a:t>Demand skilled interviewers</a:t>
            </a:r>
          </a:p>
          <a:p>
            <a:pPr marL="285750" indent="-285750">
              <a:lnSpc>
                <a:spcPct val="150000"/>
              </a:lnSpc>
              <a:buFont typeface="Arial" pitchFamily="34" charset="0"/>
              <a:buChar char="•"/>
            </a:pPr>
            <a:r>
              <a:rPr lang="en-US" dirty="0"/>
              <a:t>Subjective</a:t>
            </a:r>
          </a:p>
          <a:p>
            <a:pPr marL="285750" indent="-285750">
              <a:lnSpc>
                <a:spcPct val="150000"/>
              </a:lnSpc>
              <a:buFont typeface="Arial" pitchFamily="34" charset="0"/>
              <a:buChar char="•"/>
            </a:pPr>
            <a:r>
              <a:rPr lang="en-US" dirty="0"/>
              <a:t>Difficulty in analysis</a:t>
            </a:r>
          </a:p>
          <a:p>
            <a:pPr>
              <a:lnSpc>
                <a:spcPct val="150000"/>
              </a:lnSpc>
            </a:pPr>
            <a:endParaRPr lang="en-US" dirty="0"/>
          </a:p>
          <a:p>
            <a:pPr>
              <a:lnSpc>
                <a:spcPct val="150000"/>
              </a:lnSpc>
            </a:pPr>
            <a:endParaRPr lang="en-US" dirty="0"/>
          </a:p>
        </p:txBody>
      </p:sp>
    </p:spTree>
    <p:extLst>
      <p:ext uri="{BB962C8B-B14F-4D97-AF65-F5344CB8AC3E}">
        <p14:creationId xmlns:p14="http://schemas.microsoft.com/office/powerpoint/2010/main" val="112490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a:t>DO’S AND DON’TS IN A SELECTION INTERVIEW</a:t>
            </a:r>
            <a:r>
              <a:rPr lang="en-US" sz="2000" dirty="0"/>
              <a:t/>
            </a:r>
            <a:br>
              <a:rPr lang="en-US" sz="2000" dirty="0"/>
            </a:br>
            <a:endParaRPr lang="en-US" sz="2000" dirty="0"/>
          </a:p>
        </p:txBody>
      </p:sp>
      <p:sp>
        <p:nvSpPr>
          <p:cNvPr id="3" name="Content Placeholder 2"/>
          <p:cNvSpPr>
            <a:spLocks noGrp="1"/>
          </p:cNvSpPr>
          <p:nvPr>
            <p:ph sz="half" idx="1"/>
          </p:nvPr>
        </p:nvSpPr>
        <p:spPr>
          <a:xfrm>
            <a:off x="457200" y="1536192"/>
            <a:ext cx="3657600" cy="4845136"/>
          </a:xfrm>
        </p:spPr>
        <p:txBody>
          <a:bodyPr>
            <a:normAutofit fontScale="77500" lnSpcReduction="20000"/>
          </a:bodyPr>
          <a:lstStyle/>
          <a:p>
            <a:r>
              <a:rPr lang="en-US" sz="2600" dirty="0"/>
              <a:t>Do homework</a:t>
            </a:r>
          </a:p>
          <a:p>
            <a:r>
              <a:rPr lang="en-US" sz="2600" dirty="0"/>
              <a:t>Arrive early for the interview</a:t>
            </a:r>
          </a:p>
          <a:p>
            <a:r>
              <a:rPr lang="en-US" sz="2600" dirty="0"/>
              <a:t>Offer a firm handshake</a:t>
            </a:r>
          </a:p>
          <a:p>
            <a:r>
              <a:rPr lang="en-US" sz="2600" dirty="0"/>
              <a:t>Be confident, but not superior</a:t>
            </a:r>
          </a:p>
          <a:p>
            <a:r>
              <a:rPr lang="en-US" sz="2600" dirty="0"/>
              <a:t>Take time to answer the questions</a:t>
            </a:r>
          </a:p>
          <a:p>
            <a:r>
              <a:rPr lang="en-US" sz="2600" dirty="0"/>
              <a:t>Highlights your success</a:t>
            </a:r>
          </a:p>
          <a:p>
            <a:r>
              <a:rPr lang="en-US" sz="2600" dirty="0"/>
              <a:t>Speak with enthusiasm</a:t>
            </a:r>
          </a:p>
          <a:p>
            <a:r>
              <a:rPr lang="en-US" sz="2600" dirty="0"/>
              <a:t>Ask questions about positions</a:t>
            </a:r>
          </a:p>
          <a:p>
            <a:endParaRPr lang="en-IN" dirty="0"/>
          </a:p>
          <a:p>
            <a:endParaRPr lang="en-US" dirty="0"/>
          </a:p>
        </p:txBody>
      </p:sp>
      <p:sp>
        <p:nvSpPr>
          <p:cNvPr id="4" name="Content Placeholder 3"/>
          <p:cNvSpPr>
            <a:spLocks noGrp="1"/>
          </p:cNvSpPr>
          <p:nvPr>
            <p:ph sz="half" idx="2"/>
          </p:nvPr>
        </p:nvSpPr>
        <p:spPr/>
        <p:txBody>
          <a:bodyPr>
            <a:normAutofit fontScale="77500" lnSpcReduction="20000"/>
          </a:bodyPr>
          <a:lstStyle/>
          <a:p>
            <a:r>
              <a:rPr lang="en-US" dirty="0"/>
              <a:t>Dressing casually</a:t>
            </a:r>
          </a:p>
          <a:p>
            <a:r>
              <a:rPr lang="en-US" dirty="0"/>
              <a:t>Violating the interviewer personal space</a:t>
            </a:r>
          </a:p>
          <a:p>
            <a:r>
              <a:rPr lang="en-US" dirty="0"/>
              <a:t>Mistreating the support staff</a:t>
            </a:r>
          </a:p>
          <a:p>
            <a:r>
              <a:rPr lang="en-US" dirty="0"/>
              <a:t>Standing out for wrong reason</a:t>
            </a:r>
          </a:p>
          <a:p>
            <a:r>
              <a:rPr lang="en-US" dirty="0"/>
              <a:t>Getting personal</a:t>
            </a:r>
          </a:p>
          <a:p>
            <a:r>
              <a:rPr lang="en-US" dirty="0"/>
              <a:t>Fidgeting</a:t>
            </a:r>
          </a:p>
          <a:p>
            <a:r>
              <a:rPr lang="en-US" dirty="0"/>
              <a:t>Lying</a:t>
            </a:r>
          </a:p>
          <a:p>
            <a:r>
              <a:rPr lang="en-US" dirty="0"/>
              <a:t>Badmouth a former employee</a:t>
            </a:r>
          </a:p>
          <a:p>
            <a:r>
              <a:rPr lang="en-US" dirty="0"/>
              <a:t>Adding filler phrases</a:t>
            </a:r>
          </a:p>
          <a:p>
            <a:r>
              <a:rPr lang="en-US" dirty="0"/>
              <a:t>Leaving the phone on.</a:t>
            </a:r>
          </a:p>
          <a:p>
            <a:endParaRPr lang="en-IN" dirty="0"/>
          </a:p>
          <a:p>
            <a:endParaRPr lang="en-US" dirty="0"/>
          </a:p>
        </p:txBody>
      </p:sp>
    </p:spTree>
    <p:extLst>
      <p:ext uri="{BB962C8B-B14F-4D97-AF65-F5344CB8AC3E}">
        <p14:creationId xmlns:p14="http://schemas.microsoft.com/office/powerpoint/2010/main" val="2963284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7560840" cy="5632311"/>
          </a:xfrm>
          <a:prstGeom prst="rect">
            <a:avLst/>
          </a:prstGeom>
        </p:spPr>
        <p:txBody>
          <a:bodyPr wrap="square">
            <a:spAutoFit/>
          </a:bodyPr>
          <a:lstStyle/>
          <a:p>
            <a:endParaRPr lang="en-US" b="1" dirty="0" smtClean="0"/>
          </a:p>
          <a:p>
            <a:endParaRPr lang="en-US" b="1" dirty="0"/>
          </a:p>
          <a:p>
            <a:r>
              <a:rPr lang="en-US" b="1" dirty="0" smtClean="0"/>
              <a:t>INDUCTION </a:t>
            </a:r>
            <a:r>
              <a:rPr lang="en-US" b="1" dirty="0"/>
              <a:t>/ORIENTATION</a:t>
            </a:r>
          </a:p>
          <a:p>
            <a:pPr marL="285750" indent="-285750">
              <a:buFont typeface="Arial" pitchFamily="34" charset="0"/>
              <a:buChar char="•"/>
            </a:pPr>
            <a:r>
              <a:rPr lang="en-US" b="1" dirty="0"/>
              <a:t> </a:t>
            </a:r>
            <a:r>
              <a:rPr lang="en-US" dirty="0"/>
              <a:t>the process of making new employee familiar with the present employees and practices of the organizations .</a:t>
            </a:r>
          </a:p>
          <a:p>
            <a:endParaRPr lang="en-US" dirty="0"/>
          </a:p>
          <a:p>
            <a:pPr marL="285750" indent="-285750">
              <a:buFont typeface="Arial" pitchFamily="34" charset="0"/>
              <a:buChar char="•"/>
            </a:pPr>
            <a:r>
              <a:rPr lang="en-US" dirty="0"/>
              <a:t>According to Gary </a:t>
            </a:r>
            <a:r>
              <a:rPr lang="en-US" dirty="0" err="1"/>
              <a:t>Dessler</a:t>
            </a:r>
            <a:r>
              <a:rPr lang="en-US" dirty="0"/>
              <a:t>, orientation is a procedure for providing new employees with basic background information about the firm</a:t>
            </a:r>
          </a:p>
          <a:p>
            <a:endParaRPr lang="en-US" dirty="0"/>
          </a:p>
          <a:p>
            <a:endParaRPr lang="en-US" dirty="0"/>
          </a:p>
          <a:p>
            <a:r>
              <a:rPr lang="en-US" b="1" dirty="0"/>
              <a:t>PURPOSE</a:t>
            </a:r>
          </a:p>
          <a:p>
            <a:pPr marL="285750" indent="-285750">
              <a:buFont typeface="Wingdings" pitchFamily="2" charset="2"/>
              <a:buChar char="v"/>
            </a:pPr>
            <a:r>
              <a:rPr lang="en-US" dirty="0"/>
              <a:t>Formally welcoming employees</a:t>
            </a:r>
          </a:p>
          <a:p>
            <a:pPr marL="285750" indent="-285750">
              <a:buFont typeface="Wingdings" pitchFamily="2" charset="2"/>
              <a:buChar char="v"/>
            </a:pPr>
            <a:r>
              <a:rPr lang="en-US" dirty="0"/>
              <a:t>Overcoming initial uneasiness and hesitation</a:t>
            </a:r>
          </a:p>
          <a:p>
            <a:pPr marL="285750" indent="-285750">
              <a:buFont typeface="Wingdings" pitchFamily="2" charset="2"/>
              <a:buChar char="v"/>
            </a:pPr>
            <a:r>
              <a:rPr lang="en-US" dirty="0"/>
              <a:t>Exchanging information</a:t>
            </a:r>
          </a:p>
          <a:p>
            <a:pPr marL="285750" indent="-285750">
              <a:buFont typeface="Wingdings" pitchFamily="2" charset="2"/>
              <a:buChar char="v"/>
            </a:pPr>
            <a:r>
              <a:rPr lang="en-US" dirty="0"/>
              <a:t>Assessing employees</a:t>
            </a:r>
          </a:p>
          <a:p>
            <a:pPr marL="285750" indent="-285750">
              <a:buFont typeface="Wingdings" pitchFamily="2" charset="2"/>
              <a:buChar char="v"/>
            </a:pPr>
            <a:r>
              <a:rPr lang="en-US" dirty="0"/>
              <a:t>Controlling the HR cost</a:t>
            </a:r>
          </a:p>
          <a:p>
            <a:pPr marL="285750" indent="-285750">
              <a:buFont typeface="Wingdings" pitchFamily="2" charset="2"/>
              <a:buChar char="v"/>
            </a:pPr>
            <a:r>
              <a:rPr lang="en-US" dirty="0"/>
              <a:t>Developing the team spirit</a:t>
            </a:r>
          </a:p>
          <a:p>
            <a:pPr marL="285750" indent="-285750">
              <a:buFont typeface="Wingdings" pitchFamily="2" charset="2"/>
              <a:buChar char="v"/>
            </a:pPr>
            <a:r>
              <a:rPr lang="en-US" dirty="0" err="1"/>
              <a:t>Socialising</a:t>
            </a:r>
            <a:r>
              <a:rPr lang="en-US" dirty="0"/>
              <a:t> employees</a:t>
            </a:r>
          </a:p>
          <a:p>
            <a:pPr marL="285750" indent="-285750">
              <a:buFont typeface="Wingdings" pitchFamily="2" charset="2"/>
              <a:buChar char="v"/>
            </a:pPr>
            <a:endParaRPr lang="en-US" dirty="0"/>
          </a:p>
          <a:p>
            <a:pPr marL="285750" indent="-285750">
              <a:buFont typeface="Wingdings" pitchFamily="2" charset="2"/>
              <a:buChar char="v"/>
            </a:pPr>
            <a:endParaRPr lang="en-US" dirty="0"/>
          </a:p>
        </p:txBody>
      </p:sp>
    </p:spTree>
    <p:extLst>
      <p:ext uri="{BB962C8B-B14F-4D97-AF65-F5344CB8AC3E}">
        <p14:creationId xmlns:p14="http://schemas.microsoft.com/office/powerpoint/2010/main" val="2482922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404664"/>
            <a:ext cx="7200800" cy="5078313"/>
          </a:xfrm>
          <a:prstGeom prst="rect">
            <a:avLst/>
          </a:prstGeom>
        </p:spPr>
        <p:txBody>
          <a:bodyPr wrap="square">
            <a:spAutoFit/>
          </a:bodyPr>
          <a:lstStyle/>
          <a:p>
            <a:endParaRPr lang="en-US" b="1" dirty="0" smtClean="0"/>
          </a:p>
          <a:p>
            <a:r>
              <a:rPr lang="en-US" b="1" dirty="0" smtClean="0"/>
              <a:t>TYPES</a:t>
            </a:r>
            <a:endParaRPr lang="en-US" b="1" dirty="0"/>
          </a:p>
          <a:p>
            <a:pPr marL="342900" indent="-342900">
              <a:buFont typeface="+mj-lt"/>
              <a:buAutoNum type="arabicPeriod"/>
            </a:pPr>
            <a:r>
              <a:rPr lang="en-US" dirty="0"/>
              <a:t>Formal and informal</a:t>
            </a:r>
          </a:p>
          <a:p>
            <a:pPr marL="342900" indent="-342900">
              <a:buFont typeface="+mj-lt"/>
              <a:buAutoNum type="arabicPeriod"/>
            </a:pPr>
            <a:r>
              <a:rPr lang="en-US" dirty="0"/>
              <a:t>Individual and collective orientation</a:t>
            </a:r>
          </a:p>
          <a:p>
            <a:pPr marL="342900" indent="-342900">
              <a:buFont typeface="+mj-lt"/>
              <a:buAutoNum type="arabicPeriod"/>
            </a:pPr>
            <a:r>
              <a:rPr lang="en-US" dirty="0"/>
              <a:t>Serial and disjunctive orientation</a:t>
            </a:r>
          </a:p>
          <a:p>
            <a:pPr marL="342900" indent="-342900">
              <a:buFont typeface="+mj-lt"/>
              <a:buAutoNum type="arabicPeriod"/>
            </a:pPr>
            <a:r>
              <a:rPr lang="en-US" dirty="0"/>
              <a:t>Investiture and divestiture orientation</a:t>
            </a:r>
          </a:p>
          <a:p>
            <a:pPr marL="342900" indent="-342900">
              <a:buFont typeface="+mj-lt"/>
              <a:buAutoNum type="arabicPeriod"/>
            </a:pPr>
            <a:endParaRPr lang="en-US" dirty="0"/>
          </a:p>
          <a:p>
            <a:r>
              <a:rPr lang="en-US" b="1" dirty="0"/>
              <a:t>PROCESS</a:t>
            </a:r>
          </a:p>
          <a:p>
            <a:pPr marL="285750" indent="-285750">
              <a:buFont typeface="Wingdings" pitchFamily="2" charset="2"/>
              <a:buChar char="Ø"/>
            </a:pPr>
            <a:r>
              <a:rPr lang="en-US" dirty="0"/>
              <a:t>General orientation</a:t>
            </a:r>
          </a:p>
          <a:p>
            <a:pPr marL="285750" indent="-285750">
              <a:buFont typeface="Wingdings" pitchFamily="2" charset="2"/>
              <a:buChar char="Ø"/>
            </a:pPr>
            <a:r>
              <a:rPr lang="en-US" dirty="0"/>
              <a:t>Departmental orientation</a:t>
            </a:r>
          </a:p>
          <a:p>
            <a:pPr marL="285750" indent="-285750">
              <a:buFont typeface="Wingdings" pitchFamily="2" charset="2"/>
              <a:buChar char="Ø"/>
            </a:pPr>
            <a:r>
              <a:rPr lang="en-US" dirty="0"/>
              <a:t>Specific orientation</a:t>
            </a:r>
          </a:p>
          <a:p>
            <a:endParaRPr lang="en-US" dirty="0"/>
          </a:p>
          <a:p>
            <a:endParaRPr lang="en-US" b="1" dirty="0" smtClean="0"/>
          </a:p>
          <a:p>
            <a:r>
              <a:rPr lang="en-US" b="1" dirty="0" smtClean="0"/>
              <a:t>CONTENT</a:t>
            </a:r>
            <a:endParaRPr lang="en-US" b="1" dirty="0"/>
          </a:p>
          <a:p>
            <a:pPr marL="285750" indent="-285750">
              <a:buFont typeface="Arial" pitchFamily="34" charset="0"/>
              <a:buChar char="•"/>
            </a:pPr>
            <a:r>
              <a:rPr lang="en-US" dirty="0"/>
              <a:t>Organizational issues</a:t>
            </a:r>
          </a:p>
          <a:p>
            <a:pPr marL="285750" indent="-285750">
              <a:buFont typeface="Arial" pitchFamily="34" charset="0"/>
              <a:buChar char="•"/>
            </a:pPr>
            <a:r>
              <a:rPr lang="en-US" dirty="0"/>
              <a:t>Employee benefits</a:t>
            </a:r>
          </a:p>
          <a:p>
            <a:pPr marL="285750" indent="-285750">
              <a:buFont typeface="Arial" pitchFamily="34" charset="0"/>
              <a:buChar char="•"/>
            </a:pPr>
            <a:r>
              <a:rPr lang="en-US" dirty="0"/>
              <a:t>Introduction to existing members of the organization</a:t>
            </a:r>
          </a:p>
          <a:p>
            <a:pPr marL="285750" indent="-285750">
              <a:buFont typeface="Arial" pitchFamily="34" charset="0"/>
              <a:buChar char="•"/>
            </a:pPr>
            <a:r>
              <a:rPr lang="en-US" dirty="0"/>
              <a:t>Job duties</a:t>
            </a:r>
          </a:p>
        </p:txBody>
      </p:sp>
    </p:spTree>
    <p:extLst>
      <p:ext uri="{BB962C8B-B14F-4D97-AF65-F5344CB8AC3E}">
        <p14:creationId xmlns:p14="http://schemas.microsoft.com/office/powerpoint/2010/main" val="2002964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6606480" cy="5035353"/>
          </a:xfrm>
          <a:prstGeom prst="rect">
            <a:avLst/>
          </a:prstGeom>
        </p:spPr>
        <p:txBody>
          <a:bodyPr wrap="square">
            <a:spAutoFit/>
          </a:bodyPr>
          <a:lstStyle/>
          <a:p>
            <a:pPr>
              <a:lnSpc>
                <a:spcPct val="150000"/>
              </a:lnSpc>
            </a:pPr>
            <a:r>
              <a:rPr lang="en-US" b="1" dirty="0"/>
              <a:t>REQUISITES</a:t>
            </a:r>
          </a:p>
          <a:p>
            <a:pPr>
              <a:lnSpc>
                <a:spcPct val="150000"/>
              </a:lnSpc>
            </a:pPr>
            <a:endParaRPr lang="en-US" b="1" dirty="0"/>
          </a:p>
          <a:p>
            <a:pPr marL="285750" indent="-285750">
              <a:lnSpc>
                <a:spcPct val="150000"/>
              </a:lnSpc>
              <a:buFont typeface="Arial" pitchFamily="34" charset="0"/>
              <a:buChar char="•"/>
            </a:pPr>
            <a:r>
              <a:rPr lang="en-US" dirty="0"/>
              <a:t>Involvement of top management</a:t>
            </a:r>
          </a:p>
          <a:p>
            <a:pPr marL="285750" indent="-285750">
              <a:lnSpc>
                <a:spcPct val="150000"/>
              </a:lnSpc>
              <a:buFont typeface="Arial" pitchFamily="34" charset="0"/>
              <a:buChar char="•"/>
            </a:pPr>
            <a:r>
              <a:rPr lang="en-US" dirty="0"/>
              <a:t>Prior planning</a:t>
            </a:r>
          </a:p>
          <a:p>
            <a:pPr marL="285750" indent="-285750">
              <a:lnSpc>
                <a:spcPct val="150000"/>
              </a:lnSpc>
              <a:buFont typeface="Arial" pitchFamily="34" charset="0"/>
              <a:buChar char="•"/>
            </a:pPr>
            <a:r>
              <a:rPr lang="en-US" dirty="0"/>
              <a:t>Assessment of information</a:t>
            </a:r>
          </a:p>
          <a:p>
            <a:pPr marL="285750" indent="-285750">
              <a:lnSpc>
                <a:spcPct val="150000"/>
              </a:lnSpc>
              <a:buFont typeface="Arial" pitchFamily="34" charset="0"/>
              <a:buChar char="•"/>
            </a:pPr>
            <a:r>
              <a:rPr lang="en-US" dirty="0"/>
              <a:t>Feedback session</a:t>
            </a:r>
          </a:p>
          <a:p>
            <a:pPr marL="285750" indent="-285750">
              <a:lnSpc>
                <a:spcPct val="150000"/>
              </a:lnSpc>
              <a:buFont typeface="Arial" pitchFamily="34" charset="0"/>
              <a:buChar char="•"/>
            </a:pPr>
            <a:r>
              <a:rPr lang="en-US" dirty="0"/>
              <a:t>Giving knowledge to new employees</a:t>
            </a:r>
          </a:p>
          <a:p>
            <a:pPr marL="285750" indent="-285750">
              <a:lnSpc>
                <a:spcPct val="150000"/>
              </a:lnSpc>
              <a:buFont typeface="Arial" pitchFamily="34" charset="0"/>
              <a:buChar char="•"/>
            </a:pPr>
            <a:r>
              <a:rPr lang="en-US" dirty="0"/>
              <a:t>Gradual introduction rather than superficial introduction</a:t>
            </a:r>
          </a:p>
          <a:p>
            <a:pPr marL="285750" indent="-285750">
              <a:lnSpc>
                <a:spcPct val="150000"/>
              </a:lnSpc>
              <a:buFont typeface="Arial" pitchFamily="34" charset="0"/>
              <a:buChar char="•"/>
            </a:pPr>
            <a:r>
              <a:rPr lang="en-US" dirty="0"/>
              <a:t>Sufficient time should be given to new employees</a:t>
            </a:r>
          </a:p>
          <a:p>
            <a:pPr marL="285750" indent="-285750">
              <a:lnSpc>
                <a:spcPct val="150000"/>
              </a:lnSpc>
              <a:buFont typeface="Arial" pitchFamily="34" charset="0"/>
              <a:buChar char="•"/>
            </a:pPr>
            <a:r>
              <a:rPr lang="en-US" dirty="0"/>
              <a:t>Induction must be include all necessary information</a:t>
            </a:r>
          </a:p>
          <a:p>
            <a:pPr marL="285750" indent="-285750">
              <a:lnSpc>
                <a:spcPct val="150000"/>
              </a:lnSpc>
              <a:buFont typeface="Arial" pitchFamily="34" charset="0"/>
              <a:buChar char="•"/>
            </a:pPr>
            <a:r>
              <a:rPr lang="en-US" dirty="0"/>
              <a:t>Concluding session</a:t>
            </a:r>
          </a:p>
          <a:p>
            <a:pPr>
              <a:lnSpc>
                <a:spcPct val="150000"/>
              </a:lnSpc>
            </a:pPr>
            <a:endParaRPr lang="en-US" dirty="0"/>
          </a:p>
        </p:txBody>
      </p:sp>
    </p:spTree>
    <p:extLst>
      <p:ext uri="{BB962C8B-B14F-4D97-AF65-F5344CB8AC3E}">
        <p14:creationId xmlns:p14="http://schemas.microsoft.com/office/powerpoint/2010/main" val="1375909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7704856" cy="5632311"/>
          </a:xfrm>
          <a:prstGeom prst="rect">
            <a:avLst/>
          </a:prstGeom>
        </p:spPr>
        <p:txBody>
          <a:bodyPr wrap="square">
            <a:spAutoFit/>
          </a:bodyPr>
          <a:lstStyle/>
          <a:p>
            <a:endParaRPr lang="en-US" b="1" dirty="0" smtClean="0"/>
          </a:p>
          <a:p>
            <a:r>
              <a:rPr lang="en-US" b="1" dirty="0" smtClean="0"/>
              <a:t>PLACEMENT</a:t>
            </a:r>
          </a:p>
          <a:p>
            <a:endParaRPr lang="en-US" b="1" dirty="0"/>
          </a:p>
          <a:p>
            <a:r>
              <a:rPr lang="en-US" dirty="0"/>
              <a:t>According to Dale Yoder, “The assignment of a particular job to a newly appointed employee is the placement. “</a:t>
            </a:r>
          </a:p>
          <a:p>
            <a:endParaRPr lang="en-US" dirty="0"/>
          </a:p>
          <a:p>
            <a:r>
              <a:rPr lang="en-US" dirty="0"/>
              <a:t>PRINCIPLES OF PLACEMENT</a:t>
            </a:r>
          </a:p>
          <a:p>
            <a:pPr marL="285750" indent="-285750">
              <a:buFont typeface="Arial" pitchFamily="34" charset="0"/>
              <a:buChar char="•"/>
            </a:pPr>
            <a:r>
              <a:rPr lang="en-US" dirty="0"/>
              <a:t>Principle of job first , man next</a:t>
            </a:r>
          </a:p>
          <a:p>
            <a:pPr marL="285750" indent="-285750">
              <a:buFont typeface="Arial" pitchFamily="34" charset="0"/>
              <a:buChar char="•"/>
            </a:pPr>
            <a:r>
              <a:rPr lang="en-US" dirty="0"/>
              <a:t>Principle of qualification</a:t>
            </a:r>
          </a:p>
          <a:p>
            <a:pPr marL="285750" indent="-285750">
              <a:buFont typeface="Arial" pitchFamily="34" charset="0"/>
              <a:buChar char="•"/>
            </a:pPr>
            <a:r>
              <a:rPr lang="en-US" dirty="0"/>
              <a:t>Principle of timely preparation</a:t>
            </a:r>
          </a:p>
          <a:p>
            <a:pPr marL="285750" indent="-285750">
              <a:buFont typeface="Arial" pitchFamily="34" charset="0"/>
              <a:buChar char="•"/>
            </a:pPr>
            <a:r>
              <a:rPr lang="en-US" dirty="0"/>
              <a:t>Principle of working condition</a:t>
            </a:r>
          </a:p>
          <a:p>
            <a:pPr marL="285750" indent="-285750">
              <a:buFont typeface="Arial" pitchFamily="34" charset="0"/>
              <a:buChar char="•"/>
            </a:pPr>
            <a:r>
              <a:rPr lang="en-US" dirty="0"/>
              <a:t>Principle of loyalty and cooperation</a:t>
            </a:r>
          </a:p>
          <a:p>
            <a:pPr marL="285750" indent="-285750">
              <a:buFont typeface="Arial" pitchFamily="34" charset="0"/>
              <a:buChar char="•"/>
            </a:pPr>
            <a:r>
              <a:rPr lang="en-US" dirty="0"/>
              <a:t>Principle of transfer</a:t>
            </a:r>
          </a:p>
          <a:p>
            <a:endParaRPr lang="en-US" dirty="0" smtClean="0"/>
          </a:p>
          <a:p>
            <a:endParaRPr lang="en-US" dirty="0"/>
          </a:p>
          <a:p>
            <a:r>
              <a:rPr lang="en-US" b="1" dirty="0"/>
              <a:t>PROCESS</a:t>
            </a:r>
          </a:p>
          <a:p>
            <a:pPr marL="342900" indent="-342900">
              <a:buFont typeface="+mj-lt"/>
              <a:buAutoNum type="arabicPeriod"/>
            </a:pPr>
            <a:r>
              <a:rPr lang="en-US" dirty="0"/>
              <a:t>Data collection</a:t>
            </a:r>
          </a:p>
          <a:p>
            <a:pPr marL="342900" indent="-342900">
              <a:buFont typeface="+mj-lt"/>
              <a:buAutoNum type="arabicPeriod"/>
            </a:pPr>
            <a:r>
              <a:rPr lang="en-US" dirty="0"/>
              <a:t>Evaluation</a:t>
            </a:r>
          </a:p>
          <a:p>
            <a:pPr marL="342900" indent="-342900">
              <a:buFont typeface="+mj-lt"/>
              <a:buAutoNum type="arabicPeriod"/>
            </a:pPr>
            <a:r>
              <a:rPr lang="en-US" dirty="0"/>
              <a:t>Allocation/placing</a:t>
            </a:r>
          </a:p>
          <a:p>
            <a:pPr marL="342900" indent="-342900">
              <a:buFont typeface="+mj-lt"/>
              <a:buAutoNum type="arabicPeriod"/>
            </a:pPr>
            <a:r>
              <a:rPr lang="en-US" dirty="0"/>
              <a:t>control</a:t>
            </a:r>
          </a:p>
        </p:txBody>
      </p:sp>
    </p:spTree>
    <p:extLst>
      <p:ext uri="{BB962C8B-B14F-4D97-AF65-F5344CB8AC3E}">
        <p14:creationId xmlns:p14="http://schemas.microsoft.com/office/powerpoint/2010/main" val="918646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7128792" cy="6324808"/>
          </a:xfrm>
          <a:prstGeom prst="rect">
            <a:avLst/>
          </a:prstGeom>
        </p:spPr>
        <p:txBody>
          <a:bodyPr wrap="square">
            <a:spAutoFit/>
          </a:bodyPr>
          <a:lstStyle/>
          <a:p>
            <a:pPr>
              <a:lnSpc>
                <a:spcPct val="150000"/>
              </a:lnSpc>
            </a:pPr>
            <a:r>
              <a:rPr lang="en-US" b="1" dirty="0" smtClean="0"/>
              <a:t>BENEFITS</a:t>
            </a:r>
            <a:endParaRPr lang="en-US" b="1" dirty="0"/>
          </a:p>
          <a:p>
            <a:pPr marL="285750" indent="-285750">
              <a:lnSpc>
                <a:spcPct val="150000"/>
              </a:lnSpc>
              <a:buFont typeface="Arial" pitchFamily="34" charset="0"/>
              <a:buChar char="•"/>
            </a:pPr>
            <a:r>
              <a:rPr lang="en-US" dirty="0"/>
              <a:t>Reduces </a:t>
            </a:r>
            <a:r>
              <a:rPr lang="en-US" dirty="0" err="1"/>
              <a:t>labour</a:t>
            </a:r>
            <a:r>
              <a:rPr lang="en-US" dirty="0"/>
              <a:t> turnover</a:t>
            </a:r>
          </a:p>
          <a:p>
            <a:pPr marL="285750" indent="-285750">
              <a:lnSpc>
                <a:spcPct val="150000"/>
              </a:lnSpc>
              <a:buFont typeface="Arial" pitchFamily="34" charset="0"/>
              <a:buChar char="•"/>
            </a:pPr>
            <a:r>
              <a:rPr lang="en-US" dirty="0"/>
              <a:t>Helps top create realistic</a:t>
            </a:r>
          </a:p>
          <a:p>
            <a:pPr marL="285750" indent="-285750">
              <a:lnSpc>
                <a:spcPct val="150000"/>
              </a:lnSpc>
              <a:buFont typeface="Arial" pitchFamily="34" charset="0"/>
              <a:buChar char="•"/>
            </a:pPr>
            <a:r>
              <a:rPr lang="en-US" dirty="0"/>
              <a:t>Employee expectation</a:t>
            </a:r>
          </a:p>
          <a:p>
            <a:pPr marL="285750" indent="-285750">
              <a:lnSpc>
                <a:spcPct val="150000"/>
              </a:lnSpc>
              <a:buFont typeface="Arial" pitchFamily="34" charset="0"/>
              <a:buChar char="•"/>
            </a:pPr>
            <a:r>
              <a:rPr lang="en-US" dirty="0"/>
              <a:t>Creates job satisfaction and a positive attitude towards employers</a:t>
            </a:r>
          </a:p>
          <a:p>
            <a:pPr marL="285750" indent="-285750">
              <a:lnSpc>
                <a:spcPct val="150000"/>
              </a:lnSpc>
              <a:buFont typeface="Arial" pitchFamily="34" charset="0"/>
              <a:buChar char="•"/>
            </a:pPr>
            <a:r>
              <a:rPr lang="en-US" dirty="0"/>
              <a:t>Assist the new employee to contribute to organizational success more </a:t>
            </a:r>
            <a:r>
              <a:rPr lang="en-US" dirty="0" smtClean="0"/>
              <a:t>quickly</a:t>
            </a:r>
          </a:p>
          <a:p>
            <a:pPr marL="285750" indent="-285750">
              <a:lnSpc>
                <a:spcPct val="150000"/>
              </a:lnSpc>
              <a:buFont typeface="Arial" pitchFamily="34" charset="0"/>
              <a:buChar char="•"/>
            </a:pPr>
            <a:endParaRPr lang="en-US" dirty="0"/>
          </a:p>
          <a:p>
            <a:pPr>
              <a:lnSpc>
                <a:spcPct val="150000"/>
              </a:lnSpc>
            </a:pPr>
            <a:r>
              <a:rPr lang="en-US" b="1" dirty="0"/>
              <a:t>PROBLEMS</a:t>
            </a:r>
          </a:p>
          <a:p>
            <a:pPr marL="285750" indent="-285750">
              <a:lnSpc>
                <a:spcPct val="150000"/>
              </a:lnSpc>
              <a:buFont typeface="Arial" pitchFamily="34" charset="0"/>
              <a:buChar char="•"/>
            </a:pPr>
            <a:r>
              <a:rPr lang="en-US" dirty="0"/>
              <a:t>Data overloaded</a:t>
            </a:r>
          </a:p>
          <a:p>
            <a:pPr marL="285750" indent="-285750">
              <a:lnSpc>
                <a:spcPct val="150000"/>
              </a:lnSpc>
              <a:buFont typeface="Arial" pitchFamily="34" charset="0"/>
              <a:buChar char="•"/>
            </a:pPr>
            <a:r>
              <a:rPr lang="en-US" dirty="0"/>
              <a:t>Problems of boredom and rigidity</a:t>
            </a:r>
          </a:p>
          <a:p>
            <a:pPr marL="285750" indent="-285750">
              <a:lnSpc>
                <a:spcPct val="150000"/>
              </a:lnSpc>
              <a:buFont typeface="Arial" pitchFamily="34" charset="0"/>
              <a:buChar char="•"/>
            </a:pPr>
            <a:r>
              <a:rPr lang="en-US" dirty="0"/>
              <a:t>Lack of adequate time and training for facilitators</a:t>
            </a:r>
          </a:p>
          <a:p>
            <a:pPr marL="285750" indent="-285750">
              <a:lnSpc>
                <a:spcPct val="150000"/>
              </a:lnSpc>
              <a:buFont typeface="Arial" pitchFamily="34" charset="0"/>
              <a:buChar char="•"/>
            </a:pPr>
            <a:r>
              <a:rPr lang="en-US" dirty="0"/>
              <a:t>Risk of failure and counter effects</a:t>
            </a:r>
          </a:p>
          <a:p>
            <a:pPr marL="285750" indent="-285750">
              <a:lnSpc>
                <a:spcPct val="150000"/>
              </a:lnSpc>
              <a:buFont typeface="Arial" pitchFamily="34" charset="0"/>
              <a:buChar char="•"/>
            </a:pPr>
            <a:r>
              <a:rPr lang="en-US" dirty="0"/>
              <a:t>Lack of diversity in orientation </a:t>
            </a:r>
            <a:r>
              <a:rPr lang="en-US" dirty="0" smtClean="0"/>
              <a:t>programmer</a:t>
            </a:r>
            <a:endParaRPr lang="en-US" dirty="0"/>
          </a:p>
          <a:p>
            <a:pPr marL="285750" indent="-285750">
              <a:lnSpc>
                <a:spcPct val="150000"/>
              </a:lnSpc>
              <a:buFont typeface="Arial" pitchFamily="34" charset="0"/>
              <a:buChar char="•"/>
            </a:pPr>
            <a:r>
              <a:rPr lang="en-US" dirty="0"/>
              <a:t>Absence of evaluation and follow up.</a:t>
            </a:r>
          </a:p>
        </p:txBody>
      </p:sp>
    </p:spTree>
    <p:extLst>
      <p:ext uri="{BB962C8B-B14F-4D97-AF65-F5344CB8AC3E}">
        <p14:creationId xmlns:p14="http://schemas.microsoft.com/office/powerpoint/2010/main" val="1640880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6462464" cy="5866350"/>
          </a:xfrm>
          <a:prstGeom prst="rect">
            <a:avLst/>
          </a:prstGeom>
        </p:spPr>
        <p:txBody>
          <a:bodyPr wrap="square">
            <a:spAutoFit/>
          </a:bodyPr>
          <a:lstStyle/>
          <a:p>
            <a:pPr>
              <a:lnSpc>
                <a:spcPct val="150000"/>
              </a:lnSpc>
            </a:pPr>
            <a:r>
              <a:rPr lang="en-US" b="1" dirty="0"/>
              <a:t>BENEFITS</a:t>
            </a:r>
          </a:p>
          <a:p>
            <a:pPr marL="285750" indent="-285750">
              <a:lnSpc>
                <a:spcPct val="150000"/>
              </a:lnSpc>
              <a:buFont typeface="Arial" pitchFamily="34" charset="0"/>
              <a:buChar char="•"/>
            </a:pPr>
            <a:r>
              <a:rPr lang="en-US" dirty="0"/>
              <a:t>Raise employee morale</a:t>
            </a:r>
          </a:p>
          <a:p>
            <a:pPr marL="285750" indent="-285750">
              <a:lnSpc>
                <a:spcPct val="150000"/>
              </a:lnSpc>
              <a:buFont typeface="Arial" pitchFamily="34" charset="0"/>
              <a:buChar char="•"/>
            </a:pPr>
            <a:r>
              <a:rPr lang="en-US" dirty="0"/>
              <a:t>Keep employee motivated</a:t>
            </a:r>
          </a:p>
          <a:p>
            <a:pPr marL="285750" indent="-285750">
              <a:lnSpc>
                <a:spcPct val="150000"/>
              </a:lnSpc>
              <a:buFont typeface="Arial" pitchFamily="34" charset="0"/>
              <a:buChar char="•"/>
            </a:pPr>
            <a:r>
              <a:rPr lang="en-US" dirty="0"/>
              <a:t>Reduce </a:t>
            </a:r>
            <a:r>
              <a:rPr lang="en-US" dirty="0" err="1"/>
              <a:t>labour</a:t>
            </a:r>
            <a:r>
              <a:rPr lang="en-US" dirty="0"/>
              <a:t> turnover</a:t>
            </a:r>
          </a:p>
          <a:p>
            <a:pPr marL="285750" indent="-285750">
              <a:lnSpc>
                <a:spcPct val="150000"/>
              </a:lnSpc>
              <a:buFont typeface="Arial" pitchFamily="34" charset="0"/>
              <a:buChar char="•"/>
            </a:pPr>
            <a:r>
              <a:rPr lang="en-US" dirty="0"/>
              <a:t>Increase employee efficiency</a:t>
            </a:r>
          </a:p>
          <a:p>
            <a:pPr marL="285750" indent="-285750">
              <a:lnSpc>
                <a:spcPct val="150000"/>
              </a:lnSpc>
              <a:buFont typeface="Arial" pitchFamily="34" charset="0"/>
              <a:buChar char="•"/>
            </a:pPr>
            <a:r>
              <a:rPr lang="en-US" dirty="0"/>
              <a:t>Keep employee satisfied</a:t>
            </a:r>
          </a:p>
          <a:p>
            <a:pPr>
              <a:lnSpc>
                <a:spcPct val="150000"/>
              </a:lnSpc>
            </a:pPr>
            <a:endParaRPr lang="en-US" dirty="0"/>
          </a:p>
          <a:p>
            <a:pPr>
              <a:lnSpc>
                <a:spcPct val="150000"/>
              </a:lnSpc>
            </a:pPr>
            <a:r>
              <a:rPr lang="en-US" b="1" dirty="0"/>
              <a:t>PROBLEMS</a:t>
            </a:r>
          </a:p>
          <a:p>
            <a:pPr marL="285750" indent="-285750">
              <a:lnSpc>
                <a:spcPct val="150000"/>
              </a:lnSpc>
              <a:buFont typeface="Arial" pitchFamily="34" charset="0"/>
              <a:buChar char="•"/>
            </a:pPr>
            <a:r>
              <a:rPr lang="en-US" dirty="0"/>
              <a:t>Employee expectation</a:t>
            </a:r>
          </a:p>
          <a:p>
            <a:pPr marL="285750" indent="-285750">
              <a:lnSpc>
                <a:spcPct val="150000"/>
              </a:lnSpc>
              <a:buFont typeface="Arial" pitchFamily="34" charset="0"/>
              <a:buChar char="•"/>
            </a:pPr>
            <a:r>
              <a:rPr lang="en-US" dirty="0"/>
              <a:t>Manager’s expectation</a:t>
            </a:r>
          </a:p>
          <a:p>
            <a:pPr marL="285750" indent="-285750">
              <a:lnSpc>
                <a:spcPct val="150000"/>
              </a:lnSpc>
              <a:buFont typeface="Arial" pitchFamily="34" charset="0"/>
              <a:buChar char="•"/>
            </a:pPr>
            <a:r>
              <a:rPr lang="en-US" dirty="0"/>
              <a:t>Change in technology</a:t>
            </a:r>
          </a:p>
          <a:p>
            <a:pPr marL="285750" indent="-285750">
              <a:lnSpc>
                <a:spcPct val="150000"/>
              </a:lnSpc>
              <a:buFont typeface="Arial" pitchFamily="34" charset="0"/>
              <a:buChar char="•"/>
            </a:pPr>
            <a:r>
              <a:rPr lang="en-US" dirty="0"/>
              <a:t>Changes in organizational structure</a:t>
            </a:r>
          </a:p>
          <a:p>
            <a:pPr marL="285750" indent="-285750">
              <a:lnSpc>
                <a:spcPct val="150000"/>
              </a:lnSpc>
              <a:buFont typeface="Arial" pitchFamily="34" charset="0"/>
              <a:buChar char="•"/>
            </a:pPr>
            <a:r>
              <a:rPr lang="en-US" dirty="0"/>
              <a:t>Social and psychological factors</a:t>
            </a:r>
          </a:p>
          <a:p>
            <a:pPr marL="285750" indent="-285750">
              <a:lnSpc>
                <a:spcPct val="150000"/>
              </a:lnSpc>
              <a:buFont typeface="Arial" pitchFamily="34" charset="0"/>
              <a:buChar char="•"/>
            </a:pPr>
            <a:r>
              <a:rPr lang="en-US" dirty="0"/>
              <a:t>Nature of job</a:t>
            </a:r>
          </a:p>
        </p:txBody>
      </p:sp>
    </p:spTree>
    <p:extLst>
      <p:ext uri="{BB962C8B-B14F-4D97-AF65-F5344CB8AC3E}">
        <p14:creationId xmlns:p14="http://schemas.microsoft.com/office/powerpoint/2010/main" val="389360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784976" cy="5909310"/>
          </a:xfrm>
          <a:prstGeom prst="rect">
            <a:avLst/>
          </a:prstGeom>
        </p:spPr>
        <p:txBody>
          <a:bodyPr wrap="square">
            <a:spAutoFit/>
          </a:bodyPr>
          <a:lstStyle/>
          <a:p>
            <a:pPr algn="ctr"/>
            <a:r>
              <a:rPr lang="en-IN" sz="2000" b="1" dirty="0" smtClean="0"/>
              <a:t>FEATURES OF HRP</a:t>
            </a:r>
            <a:endParaRPr lang="en-IN" sz="2000" dirty="0" smtClean="0"/>
          </a:p>
          <a:p>
            <a:pPr marL="285750" indent="-285750">
              <a:buFont typeface="Wingdings" pitchFamily="2" charset="2"/>
              <a:buChar char="§"/>
            </a:pPr>
            <a:r>
              <a:rPr lang="en-IN" sz="2000" dirty="0" smtClean="0"/>
              <a:t>It </a:t>
            </a:r>
            <a:r>
              <a:rPr lang="en-IN" sz="2000" dirty="0"/>
              <a:t>is future </a:t>
            </a:r>
            <a:r>
              <a:rPr lang="en-IN" sz="2000" dirty="0" smtClean="0"/>
              <a:t>oriented</a:t>
            </a:r>
          </a:p>
          <a:p>
            <a:pPr marL="285750" indent="-285750">
              <a:buFont typeface="Wingdings" pitchFamily="2" charset="2"/>
              <a:buChar char="§"/>
            </a:pPr>
            <a:r>
              <a:rPr lang="en-IN" sz="2000" dirty="0"/>
              <a:t>It is a continuous </a:t>
            </a:r>
            <a:r>
              <a:rPr lang="en-IN" sz="2000" dirty="0" smtClean="0"/>
              <a:t>process</a:t>
            </a:r>
          </a:p>
          <a:p>
            <a:pPr marL="285750" indent="-285750">
              <a:buFont typeface="Wingdings" pitchFamily="2" charset="2"/>
              <a:buChar char="§"/>
            </a:pPr>
            <a:r>
              <a:rPr lang="en-IN" sz="2000" dirty="0"/>
              <a:t> Integral part of Corporate </a:t>
            </a:r>
            <a:r>
              <a:rPr lang="en-IN" sz="2000" dirty="0" smtClean="0"/>
              <a:t>Planning</a:t>
            </a:r>
          </a:p>
          <a:p>
            <a:pPr marL="285750" indent="-285750">
              <a:buFont typeface="Wingdings" pitchFamily="2" charset="2"/>
              <a:buChar char="§"/>
            </a:pPr>
            <a:r>
              <a:rPr lang="en-IN" sz="2000" dirty="0"/>
              <a:t>Optimum utilization of </a:t>
            </a:r>
            <a:r>
              <a:rPr lang="en-IN" sz="2000" dirty="0" smtClean="0"/>
              <a:t>resources</a:t>
            </a:r>
          </a:p>
          <a:p>
            <a:pPr marL="285750" indent="-285750">
              <a:buFont typeface="Wingdings" pitchFamily="2" charset="2"/>
              <a:buChar char="§"/>
            </a:pPr>
            <a:r>
              <a:rPr lang="en-IN" sz="2000" dirty="0"/>
              <a:t>Both Qualitative and Quantitative </a:t>
            </a:r>
            <a:r>
              <a:rPr lang="en-IN" sz="2000" dirty="0" smtClean="0"/>
              <a:t>aspect</a:t>
            </a:r>
          </a:p>
          <a:p>
            <a:pPr marL="285750" indent="-285750">
              <a:buFont typeface="Wingdings" pitchFamily="2" charset="2"/>
              <a:buChar char="§"/>
            </a:pPr>
            <a:r>
              <a:rPr lang="en-IN" sz="2000" dirty="0"/>
              <a:t>Long term and Short </a:t>
            </a:r>
            <a:r>
              <a:rPr lang="en-IN" sz="2000" dirty="0" smtClean="0"/>
              <a:t>term</a:t>
            </a:r>
          </a:p>
          <a:p>
            <a:pPr marL="285750" indent="-285750">
              <a:buFont typeface="Wingdings" pitchFamily="2" charset="2"/>
              <a:buChar char="§"/>
            </a:pPr>
            <a:r>
              <a:rPr lang="en-IN" sz="2000" dirty="0"/>
              <a:t>Involves study of manpower </a:t>
            </a:r>
            <a:r>
              <a:rPr lang="en-IN" sz="2000" dirty="0" smtClean="0"/>
              <a:t>requirement</a:t>
            </a:r>
          </a:p>
          <a:p>
            <a:pPr marL="285750" indent="-285750">
              <a:buFont typeface="Wingdings" pitchFamily="2" charset="2"/>
              <a:buChar char="§"/>
            </a:pPr>
            <a:endParaRPr lang="en-US" sz="2000" dirty="0"/>
          </a:p>
          <a:p>
            <a:pPr marL="285750" indent="-285750">
              <a:buFont typeface="Wingdings" pitchFamily="2" charset="2"/>
              <a:buChar char="§"/>
            </a:pPr>
            <a:endParaRPr lang="en-US" sz="2000" dirty="0" smtClean="0"/>
          </a:p>
          <a:p>
            <a:pPr algn="ctr"/>
            <a:endParaRPr lang="en-US" sz="2000" dirty="0" smtClean="0"/>
          </a:p>
          <a:p>
            <a:pPr algn="ctr"/>
            <a:r>
              <a:rPr lang="en-US" sz="2000" b="1" dirty="0" smtClean="0"/>
              <a:t>OBJECTIVES OF HRP</a:t>
            </a:r>
          </a:p>
          <a:p>
            <a:pPr marL="285750" indent="-285750">
              <a:buFont typeface="Arial" pitchFamily="34" charset="0"/>
              <a:buChar char="•"/>
            </a:pPr>
            <a:r>
              <a:rPr lang="en-US" sz="2000" dirty="0" smtClean="0"/>
              <a:t>Achieve Goal</a:t>
            </a:r>
          </a:p>
          <a:p>
            <a:pPr marL="285750" indent="-285750">
              <a:buFont typeface="Arial" pitchFamily="34" charset="0"/>
              <a:buChar char="•"/>
            </a:pPr>
            <a:r>
              <a:rPr lang="en-US" sz="2000" dirty="0" smtClean="0"/>
              <a:t>Estimates future organizational structure and Manpower requirements</a:t>
            </a:r>
          </a:p>
          <a:p>
            <a:pPr marL="285750" indent="-285750">
              <a:buFont typeface="Arial" pitchFamily="34" charset="0"/>
              <a:buChar char="•"/>
            </a:pPr>
            <a:r>
              <a:rPr lang="en-US" sz="2000" dirty="0" smtClean="0"/>
              <a:t>Human resource audit</a:t>
            </a:r>
          </a:p>
          <a:p>
            <a:pPr marL="285750" indent="-285750">
              <a:buFont typeface="Arial" pitchFamily="34" charset="0"/>
              <a:buChar char="•"/>
            </a:pPr>
            <a:r>
              <a:rPr lang="en-US" sz="2000" dirty="0" smtClean="0"/>
              <a:t>Job analysis</a:t>
            </a:r>
            <a:endParaRPr lang="en-US" sz="2000" b="1" dirty="0" smtClean="0"/>
          </a:p>
          <a:p>
            <a:pPr marL="285750" indent="-285750">
              <a:buFont typeface="Wingdings" pitchFamily="2" charset="2"/>
              <a:buChar char="§"/>
            </a:pPr>
            <a:endParaRPr lang="en-IN" sz="2000" dirty="0" smtClean="0"/>
          </a:p>
          <a:p>
            <a:endParaRPr lang="en-US" sz="2000" dirty="0" smtClean="0"/>
          </a:p>
          <a:p>
            <a:pPr marL="285750" indent="-285750">
              <a:buFont typeface="Wingdings" pitchFamily="2" charset="2"/>
              <a:buChar char="§"/>
            </a:pPr>
            <a:endParaRPr lang="en-IN" dirty="0"/>
          </a:p>
        </p:txBody>
      </p:sp>
    </p:spTree>
    <p:extLst>
      <p:ext uri="{BB962C8B-B14F-4D97-AF65-F5344CB8AC3E}">
        <p14:creationId xmlns:p14="http://schemas.microsoft.com/office/powerpoint/2010/main" val="580110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280920" cy="6247864"/>
          </a:xfrm>
          <a:prstGeom prst="rect">
            <a:avLst/>
          </a:prstGeom>
        </p:spPr>
        <p:txBody>
          <a:bodyPr wrap="square">
            <a:spAutoFit/>
          </a:bodyPr>
          <a:lstStyle/>
          <a:p>
            <a:endParaRPr lang="en-US" sz="2000" dirty="0" smtClean="0"/>
          </a:p>
          <a:p>
            <a:pPr algn="ctr"/>
            <a:r>
              <a:rPr lang="en-US" sz="2000" b="1" dirty="0" smtClean="0"/>
              <a:t>PURPOSE OF HRP</a:t>
            </a:r>
          </a:p>
          <a:p>
            <a:pPr marL="285750" indent="-285750">
              <a:buFont typeface="Arial" pitchFamily="34" charset="0"/>
              <a:buChar char="•"/>
            </a:pPr>
            <a:r>
              <a:rPr lang="en-US" sz="2000" dirty="0" smtClean="0"/>
              <a:t>To analyze and evaluate the available human resources within the organization &amp; how to obtain the kinds of needed personnel.</a:t>
            </a:r>
          </a:p>
          <a:p>
            <a:pPr marL="285750" indent="-285750">
              <a:buFont typeface="Arial" pitchFamily="34" charset="0"/>
              <a:buChar char="•"/>
            </a:pPr>
            <a:r>
              <a:rPr lang="en-US" sz="2000" dirty="0" smtClean="0"/>
              <a:t> It aims at minimization of waste in employing people ,lessen uncertainty of current personnel levels and future needs &amp; to eliminate mistakes in staffing pattern</a:t>
            </a:r>
          </a:p>
          <a:p>
            <a:pPr marL="285750" indent="-285750">
              <a:buFont typeface="Arial" pitchFamily="34" charset="0"/>
              <a:buChar char="•"/>
            </a:pPr>
            <a:r>
              <a:rPr lang="en-US" sz="2000" dirty="0" smtClean="0"/>
              <a:t>Aims at maintaining required level of skills </a:t>
            </a:r>
          </a:p>
          <a:p>
            <a:pPr marL="285750" indent="-285750">
              <a:buFont typeface="Arial" pitchFamily="34" charset="0"/>
              <a:buChar char="•"/>
            </a:pPr>
            <a:r>
              <a:rPr lang="en-US" sz="2000" dirty="0" smtClean="0"/>
              <a:t>Helps in stopping the profit eroding effects of being overstaffed or understaffed</a:t>
            </a:r>
          </a:p>
          <a:p>
            <a:pPr marL="285750" indent="-285750">
              <a:buFont typeface="Arial" pitchFamily="34" charset="0"/>
              <a:buChar char="•"/>
            </a:pPr>
            <a:r>
              <a:rPr lang="en-US" sz="2000" dirty="0" smtClean="0"/>
              <a:t>Shaping the optimum future workforce composition by hiring right skill in appropriate numbers.</a:t>
            </a:r>
          </a:p>
          <a:p>
            <a:endParaRPr lang="en-US" sz="2000" dirty="0" smtClean="0"/>
          </a:p>
          <a:p>
            <a:pPr algn="ctr"/>
            <a:r>
              <a:rPr lang="en-US" sz="2000" b="1" dirty="0" smtClean="0"/>
              <a:t>NEED FOR HRP</a:t>
            </a:r>
          </a:p>
          <a:p>
            <a:pPr marL="285750" indent="-285750">
              <a:buFont typeface="Arial" pitchFamily="34" charset="0"/>
              <a:buChar char="•"/>
            </a:pPr>
            <a:r>
              <a:rPr lang="en-US" sz="2000" dirty="0" smtClean="0"/>
              <a:t>Shortage of skills</a:t>
            </a:r>
          </a:p>
          <a:p>
            <a:pPr marL="285750" indent="-285750">
              <a:buFont typeface="Arial" pitchFamily="34" charset="0"/>
              <a:buChar char="•"/>
            </a:pPr>
            <a:r>
              <a:rPr lang="en-US" sz="2000" dirty="0" smtClean="0"/>
              <a:t>Frequent labor turnover</a:t>
            </a:r>
          </a:p>
          <a:p>
            <a:pPr marL="285750" indent="-285750">
              <a:buFont typeface="Arial" pitchFamily="34" charset="0"/>
              <a:buChar char="•"/>
            </a:pPr>
            <a:r>
              <a:rPr lang="en-US" sz="2000" dirty="0" smtClean="0"/>
              <a:t>Changing need of technology</a:t>
            </a:r>
          </a:p>
          <a:p>
            <a:pPr marL="285750" indent="-285750">
              <a:buFont typeface="Arial" pitchFamily="34" charset="0"/>
              <a:buChar char="•"/>
            </a:pPr>
            <a:r>
              <a:rPr lang="en-US" sz="2000" dirty="0" smtClean="0"/>
              <a:t>Identify areas of surplus or shortage of personnel</a:t>
            </a:r>
          </a:p>
          <a:p>
            <a:pPr marL="285750" indent="-285750">
              <a:buFont typeface="Arial" pitchFamily="34" charset="0"/>
              <a:buChar char="•"/>
            </a:pPr>
            <a:r>
              <a:rPr lang="en-US" sz="2000" dirty="0" smtClean="0"/>
              <a:t>Changes in organization design and structure.</a:t>
            </a:r>
            <a:endParaRPr lang="en-IN" sz="2000" dirty="0" smtClean="0"/>
          </a:p>
          <a:p>
            <a:endParaRPr lang="en-US" sz="2000" dirty="0" smtClean="0"/>
          </a:p>
        </p:txBody>
      </p:sp>
    </p:spTree>
    <p:extLst>
      <p:ext uri="{BB962C8B-B14F-4D97-AF65-F5344CB8AC3E}">
        <p14:creationId xmlns:p14="http://schemas.microsoft.com/office/powerpoint/2010/main" val="3733691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7898191" cy="5262979"/>
          </a:xfrm>
          <a:prstGeom prst="rect">
            <a:avLst/>
          </a:prstGeom>
        </p:spPr>
        <p:txBody>
          <a:bodyPr wrap="square">
            <a:spAutoFit/>
          </a:bodyPr>
          <a:lstStyle/>
          <a:p>
            <a:pPr algn="ctr"/>
            <a:endParaRPr lang="en-US" dirty="0" smtClean="0"/>
          </a:p>
          <a:p>
            <a:pPr algn="ctr"/>
            <a:endParaRPr lang="en-US" sz="2000" b="1" dirty="0"/>
          </a:p>
          <a:p>
            <a:pPr algn="ctr"/>
            <a:r>
              <a:rPr lang="en-US" sz="2000" b="1" dirty="0" smtClean="0"/>
              <a:t>PROBLEMS WITH HRP</a:t>
            </a:r>
          </a:p>
          <a:p>
            <a:pPr algn="ctr"/>
            <a:endParaRPr lang="en-US" sz="2000" b="1" dirty="0" smtClean="0"/>
          </a:p>
          <a:p>
            <a:pPr marL="342900" indent="-342900">
              <a:buFont typeface="Arial" pitchFamily="34" charset="0"/>
              <a:buChar char="•"/>
            </a:pPr>
            <a:r>
              <a:rPr lang="en-US" sz="2000" dirty="0" smtClean="0"/>
              <a:t>Resistance by employers and employees</a:t>
            </a:r>
          </a:p>
          <a:p>
            <a:pPr marL="342900" indent="-342900">
              <a:buFont typeface="Arial" pitchFamily="34" charset="0"/>
              <a:buChar char="•"/>
            </a:pPr>
            <a:r>
              <a:rPr lang="en-US" sz="2000" dirty="0" smtClean="0"/>
              <a:t>Inadequacies in quality of information.</a:t>
            </a:r>
          </a:p>
          <a:p>
            <a:pPr marL="342900" indent="-342900">
              <a:buFont typeface="Arial" pitchFamily="34" charset="0"/>
              <a:buChar char="•"/>
            </a:pPr>
            <a:r>
              <a:rPr lang="en-US" sz="2000" dirty="0" smtClean="0"/>
              <a:t>Uncertainties</a:t>
            </a:r>
          </a:p>
          <a:p>
            <a:pPr marL="342900" indent="-342900">
              <a:buFont typeface="Arial" pitchFamily="34" charset="0"/>
              <a:buChar char="•"/>
            </a:pPr>
            <a:r>
              <a:rPr lang="en-US" sz="2000" dirty="0" smtClean="0"/>
              <a:t>Time and expense</a:t>
            </a:r>
          </a:p>
          <a:p>
            <a:pPr algn="ctr"/>
            <a:endParaRPr lang="en-US" sz="2000" dirty="0"/>
          </a:p>
          <a:p>
            <a:pPr algn="ctr"/>
            <a:r>
              <a:rPr lang="en-US" sz="2000" b="1" dirty="0" smtClean="0"/>
              <a:t>GUIDELINES FOR MAKING HRP EFFECTIVE</a:t>
            </a:r>
          </a:p>
          <a:p>
            <a:pPr algn="ctr"/>
            <a:endParaRPr lang="en-US" sz="2000" dirty="0"/>
          </a:p>
          <a:p>
            <a:pPr marL="285750" indent="-285750">
              <a:buFont typeface="Arial" pitchFamily="34" charset="0"/>
              <a:buChar char="•"/>
            </a:pPr>
            <a:r>
              <a:rPr lang="en-US" sz="2000" dirty="0"/>
              <a:t>A</a:t>
            </a:r>
            <a:r>
              <a:rPr lang="en-US" sz="2000" dirty="0" smtClean="0"/>
              <a:t>dequate information system</a:t>
            </a:r>
          </a:p>
          <a:p>
            <a:pPr marL="285750" indent="-285750">
              <a:buFont typeface="Arial" pitchFamily="34" charset="0"/>
              <a:buChar char="•"/>
            </a:pPr>
            <a:r>
              <a:rPr lang="en-US" sz="2000" dirty="0" smtClean="0"/>
              <a:t>Participation </a:t>
            </a:r>
          </a:p>
          <a:p>
            <a:pPr marL="285750" indent="-285750">
              <a:buFont typeface="Arial" pitchFamily="34" charset="0"/>
              <a:buChar char="•"/>
            </a:pPr>
            <a:r>
              <a:rPr lang="en-US" sz="2000" dirty="0" smtClean="0"/>
              <a:t>Adequate organization</a:t>
            </a:r>
          </a:p>
          <a:p>
            <a:pPr marL="285750" indent="-285750">
              <a:buFont typeface="Arial" pitchFamily="34" charset="0"/>
              <a:buChar char="•"/>
            </a:pPr>
            <a:r>
              <a:rPr lang="en-US" sz="2000" dirty="0" smtClean="0"/>
              <a:t>HRP should be balanced with corporate planning</a:t>
            </a:r>
          </a:p>
          <a:p>
            <a:pPr marL="285750" indent="-285750">
              <a:buFont typeface="Arial" pitchFamily="34" charset="0"/>
              <a:buChar char="•"/>
            </a:pPr>
            <a:r>
              <a:rPr lang="en-US" sz="2000" dirty="0" smtClean="0"/>
              <a:t>Appropriate time horizon.</a:t>
            </a:r>
          </a:p>
          <a:p>
            <a:pPr marL="285750" indent="-285750">
              <a:buFont typeface="Arial" pitchFamily="34" charset="0"/>
              <a:buChar char="•"/>
            </a:pPr>
            <a:endParaRPr lang="en-US" dirty="0"/>
          </a:p>
        </p:txBody>
      </p:sp>
    </p:spTree>
    <p:extLst>
      <p:ext uri="{BB962C8B-B14F-4D97-AF65-F5344CB8AC3E}">
        <p14:creationId xmlns:p14="http://schemas.microsoft.com/office/powerpoint/2010/main" val="1764253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32656"/>
            <a:ext cx="7778824" cy="720080"/>
          </a:xfrm>
        </p:spPr>
        <p:txBody>
          <a:bodyPr/>
          <a:lstStyle/>
          <a:p>
            <a:pPr algn="ctr"/>
            <a:r>
              <a:rPr lang="en-US" sz="3200" b="1" dirty="0"/>
              <a:t>Factors affecting </a:t>
            </a:r>
            <a:r>
              <a:rPr lang="en-US" sz="3200" b="1" dirty="0" smtClean="0"/>
              <a:t>HRP</a:t>
            </a:r>
            <a:endParaRPr lang="en-IN" dirty="0"/>
          </a:p>
        </p:txBody>
      </p:sp>
      <p:sp>
        <p:nvSpPr>
          <p:cNvPr id="2" name="Content Placeholder 1"/>
          <p:cNvSpPr>
            <a:spLocks noGrp="1"/>
          </p:cNvSpPr>
          <p:nvPr>
            <p:ph sz="half" idx="1"/>
          </p:nvPr>
        </p:nvSpPr>
        <p:spPr>
          <a:xfrm>
            <a:off x="609600" y="1196752"/>
            <a:ext cx="3733800" cy="4518248"/>
          </a:xfrm>
        </p:spPr>
        <p:txBody>
          <a:bodyPr/>
          <a:lstStyle/>
          <a:p>
            <a:pPr marL="0" indent="0">
              <a:buNone/>
            </a:pPr>
            <a:r>
              <a:rPr lang="en-US" sz="2000" b="1" dirty="0" smtClean="0"/>
              <a:t>    External </a:t>
            </a:r>
            <a:r>
              <a:rPr lang="en-US" sz="2000" b="1" dirty="0"/>
              <a:t>factors</a:t>
            </a:r>
          </a:p>
          <a:p>
            <a:pPr marL="285750" indent="-285750"/>
            <a:r>
              <a:rPr lang="en-US" sz="2000" dirty="0"/>
              <a:t>Government policies</a:t>
            </a:r>
          </a:p>
          <a:p>
            <a:pPr marL="285750" indent="-285750"/>
            <a:r>
              <a:rPr lang="en-US" sz="2000" dirty="0"/>
              <a:t>Level of economic development</a:t>
            </a:r>
          </a:p>
          <a:p>
            <a:pPr marL="285750" indent="-285750"/>
            <a:r>
              <a:rPr lang="en-US" sz="2000" dirty="0"/>
              <a:t>Information technology</a:t>
            </a:r>
          </a:p>
          <a:p>
            <a:pPr marL="285750" indent="-285750"/>
            <a:r>
              <a:rPr lang="en-US" sz="2000" dirty="0"/>
              <a:t>Level of technology</a:t>
            </a:r>
          </a:p>
          <a:p>
            <a:pPr marL="285750" indent="-285750"/>
            <a:r>
              <a:rPr lang="en-US" sz="2000" dirty="0"/>
              <a:t>Business environment</a:t>
            </a:r>
          </a:p>
          <a:p>
            <a:pPr marL="285750" indent="-285750"/>
            <a:r>
              <a:rPr lang="en-US" sz="2000" dirty="0"/>
              <a:t>International factors</a:t>
            </a:r>
          </a:p>
          <a:p>
            <a:endParaRPr lang="en-IN" dirty="0"/>
          </a:p>
        </p:txBody>
      </p:sp>
      <p:sp>
        <p:nvSpPr>
          <p:cNvPr id="3" name="Content Placeholder 2"/>
          <p:cNvSpPr>
            <a:spLocks noGrp="1"/>
          </p:cNvSpPr>
          <p:nvPr>
            <p:ph sz="half" idx="2"/>
          </p:nvPr>
        </p:nvSpPr>
        <p:spPr>
          <a:xfrm>
            <a:off x="4499992" y="1052736"/>
            <a:ext cx="3744416" cy="4590256"/>
          </a:xfrm>
        </p:spPr>
        <p:txBody>
          <a:bodyPr/>
          <a:lstStyle/>
          <a:p>
            <a:pPr marL="0" indent="0">
              <a:buNone/>
            </a:pPr>
            <a:r>
              <a:rPr lang="en-US" sz="2000" b="1" dirty="0" smtClean="0"/>
              <a:t>     Internal </a:t>
            </a:r>
            <a:r>
              <a:rPr lang="en-US" sz="2000" b="1" dirty="0"/>
              <a:t>factors</a:t>
            </a:r>
          </a:p>
          <a:p>
            <a:pPr marL="285750" indent="-285750"/>
            <a:r>
              <a:rPr lang="en-US" sz="2000" dirty="0"/>
              <a:t>Company strategies</a:t>
            </a:r>
          </a:p>
          <a:p>
            <a:pPr marL="285750" indent="-285750"/>
            <a:r>
              <a:rPr lang="en-US" sz="2000" dirty="0"/>
              <a:t>HR policies</a:t>
            </a:r>
          </a:p>
          <a:p>
            <a:pPr marL="285750" indent="-285750"/>
            <a:r>
              <a:rPr lang="en-US" sz="2000" dirty="0"/>
              <a:t>Job analysis</a:t>
            </a:r>
          </a:p>
          <a:p>
            <a:pPr marL="285750" indent="-285750"/>
            <a:r>
              <a:rPr lang="en-US" sz="2000" dirty="0"/>
              <a:t>Time horizon</a:t>
            </a:r>
          </a:p>
          <a:p>
            <a:pPr marL="285750" indent="-285750"/>
            <a:r>
              <a:rPr lang="en-US" sz="2000" dirty="0"/>
              <a:t>Type and quality of information</a:t>
            </a:r>
          </a:p>
          <a:p>
            <a:pPr marL="285750" indent="-285750"/>
            <a:r>
              <a:rPr lang="en-US" sz="2000" dirty="0"/>
              <a:t>Company’s production and operational policy</a:t>
            </a:r>
          </a:p>
          <a:p>
            <a:pPr marL="285750" indent="-285750"/>
            <a:r>
              <a:rPr lang="en-US" sz="2000" dirty="0"/>
              <a:t>Trade unions</a:t>
            </a:r>
          </a:p>
          <a:p>
            <a:pPr marL="285750" indent="-285750"/>
            <a:r>
              <a:rPr lang="en-US" sz="1800" dirty="0"/>
              <a:t>Organizational growth cycle</a:t>
            </a:r>
          </a:p>
          <a:p>
            <a:endParaRPr lang="en-IN" dirty="0"/>
          </a:p>
        </p:txBody>
      </p:sp>
    </p:spTree>
    <p:extLst>
      <p:ext uri="{BB962C8B-B14F-4D97-AF65-F5344CB8AC3E}">
        <p14:creationId xmlns:p14="http://schemas.microsoft.com/office/powerpoint/2010/main" val="3629055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064896" cy="4247317"/>
          </a:xfrm>
          <a:prstGeom prst="rect">
            <a:avLst/>
          </a:prstGeom>
        </p:spPr>
        <p:txBody>
          <a:bodyPr wrap="square">
            <a:spAutoFit/>
          </a:bodyPr>
          <a:lstStyle/>
          <a:p>
            <a:pPr algn="ctr"/>
            <a:r>
              <a:rPr lang="en-US" sz="2400" b="1" dirty="0" smtClean="0"/>
              <a:t>HRP PROCESS</a:t>
            </a:r>
          </a:p>
          <a:p>
            <a:endParaRPr lang="en-US" dirty="0"/>
          </a:p>
          <a:p>
            <a:pPr marL="285750" indent="-285750">
              <a:lnSpc>
                <a:spcPct val="150000"/>
              </a:lnSpc>
              <a:buFont typeface="Wingdings" pitchFamily="2" charset="2"/>
              <a:buChar char="Ø"/>
            </a:pPr>
            <a:r>
              <a:rPr lang="en-US" sz="2000" dirty="0" smtClean="0"/>
              <a:t>Analyzing organizational objectives</a:t>
            </a:r>
          </a:p>
          <a:p>
            <a:pPr marL="285750" indent="-285750">
              <a:lnSpc>
                <a:spcPct val="150000"/>
              </a:lnSpc>
              <a:buFont typeface="Wingdings" pitchFamily="2" charset="2"/>
              <a:buChar char="Ø"/>
            </a:pPr>
            <a:r>
              <a:rPr lang="en-US" sz="2000" dirty="0" smtClean="0"/>
              <a:t>Inventory of present human resources</a:t>
            </a:r>
          </a:p>
          <a:p>
            <a:pPr marL="285750" indent="-285750">
              <a:lnSpc>
                <a:spcPct val="150000"/>
              </a:lnSpc>
              <a:buFont typeface="Wingdings" pitchFamily="2" charset="2"/>
              <a:buChar char="Ø"/>
            </a:pPr>
            <a:r>
              <a:rPr lang="en-US" sz="2000" dirty="0" smtClean="0"/>
              <a:t>Forecasting demand and supply of human resources</a:t>
            </a:r>
          </a:p>
          <a:p>
            <a:pPr marL="285750" indent="-285750">
              <a:lnSpc>
                <a:spcPct val="150000"/>
              </a:lnSpc>
              <a:buFont typeface="Wingdings" pitchFamily="2" charset="2"/>
              <a:buChar char="Ø"/>
            </a:pPr>
            <a:r>
              <a:rPr lang="en-US" sz="2000" dirty="0" smtClean="0"/>
              <a:t>Estimating manpower gaps</a:t>
            </a:r>
          </a:p>
          <a:p>
            <a:pPr marL="285750" indent="-285750">
              <a:lnSpc>
                <a:spcPct val="150000"/>
              </a:lnSpc>
              <a:buFont typeface="Wingdings" pitchFamily="2" charset="2"/>
              <a:buChar char="Ø"/>
            </a:pPr>
            <a:r>
              <a:rPr lang="en-US" sz="2000" dirty="0" smtClean="0"/>
              <a:t>Formulating the final human resource action plan</a:t>
            </a:r>
          </a:p>
          <a:p>
            <a:pPr marL="285750" indent="-285750">
              <a:lnSpc>
                <a:spcPct val="150000"/>
              </a:lnSpc>
              <a:buFont typeface="Wingdings" pitchFamily="2" charset="2"/>
              <a:buChar char="Ø"/>
            </a:pPr>
            <a:r>
              <a:rPr lang="en-US" sz="2000" dirty="0" smtClean="0"/>
              <a:t>Monitoring, control and feedback </a:t>
            </a:r>
          </a:p>
          <a:p>
            <a:pPr>
              <a:lnSpc>
                <a:spcPct val="150000"/>
              </a:lnSpc>
            </a:pPr>
            <a:endParaRPr lang="en-US" sz="2000" dirty="0" smtClean="0"/>
          </a:p>
          <a:p>
            <a:endParaRPr lang="en-IN" dirty="0" smtClean="0"/>
          </a:p>
        </p:txBody>
      </p:sp>
    </p:spTree>
    <p:extLst>
      <p:ext uri="{BB962C8B-B14F-4D97-AF65-F5344CB8AC3E}">
        <p14:creationId xmlns:p14="http://schemas.microsoft.com/office/powerpoint/2010/main" val="1652125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7776864" cy="6370975"/>
          </a:xfrm>
          <a:prstGeom prst="rect">
            <a:avLst/>
          </a:prstGeom>
        </p:spPr>
        <p:txBody>
          <a:bodyPr wrap="square">
            <a:spAutoFit/>
          </a:bodyPr>
          <a:lstStyle/>
          <a:p>
            <a:pPr algn="ctr"/>
            <a:endParaRPr lang="en-US" b="1" dirty="0" smtClean="0">
              <a:solidFill>
                <a:srgbClr val="202124"/>
              </a:solidFill>
              <a:latin typeface="arial" panose="020B0604020202020204" pitchFamily="34" charset="0"/>
            </a:endParaRPr>
          </a:p>
          <a:p>
            <a:pPr algn="ctr"/>
            <a:r>
              <a:rPr lang="en-US" b="1" dirty="0" smtClean="0">
                <a:solidFill>
                  <a:srgbClr val="202124"/>
                </a:solidFill>
                <a:latin typeface="arial" panose="020B0604020202020204" pitchFamily="34" charset="0"/>
              </a:rPr>
              <a:t>Recruitment</a:t>
            </a:r>
          </a:p>
          <a:p>
            <a:pPr algn="ctr"/>
            <a:endParaRPr lang="en-US" b="1" dirty="0" smtClean="0">
              <a:solidFill>
                <a:srgbClr val="202124"/>
              </a:solidFill>
              <a:latin typeface="arial" panose="020B0604020202020204" pitchFamily="34" charset="0"/>
            </a:endParaRPr>
          </a:p>
          <a:p>
            <a:pPr>
              <a:lnSpc>
                <a:spcPct val="150000"/>
              </a:lnSpc>
            </a:pPr>
            <a:r>
              <a:rPr lang="en-US" sz="2000" dirty="0" smtClean="0">
                <a:solidFill>
                  <a:srgbClr val="202124"/>
                </a:solidFill>
                <a:latin typeface="Times New Roman" panose="02020603050405020304" pitchFamily="18" charset="0"/>
                <a:cs typeface="Times New Roman" panose="02020603050405020304" pitchFamily="18" charset="0"/>
              </a:rPr>
              <a:t>The </a:t>
            </a:r>
            <a:r>
              <a:rPr lang="en-US" sz="2000" dirty="0">
                <a:solidFill>
                  <a:srgbClr val="202124"/>
                </a:solidFill>
                <a:latin typeface="Times New Roman" panose="02020603050405020304" pitchFamily="18" charset="0"/>
                <a:cs typeface="Times New Roman" panose="02020603050405020304" pitchFamily="18" charset="0"/>
              </a:rPr>
              <a:t>recruitment process involves finding the candidate with the </a:t>
            </a:r>
            <a:r>
              <a:rPr lang="en-US" sz="2000" dirty="0" smtClean="0">
                <a:solidFill>
                  <a:srgbClr val="202124"/>
                </a:solidFill>
                <a:latin typeface="Times New Roman" panose="02020603050405020304" pitchFamily="18" charset="0"/>
                <a:cs typeface="Times New Roman" panose="02020603050405020304" pitchFamily="18" charset="0"/>
              </a:rPr>
              <a:t> best </a:t>
            </a:r>
            <a:r>
              <a:rPr lang="en-US" sz="2000" dirty="0">
                <a:solidFill>
                  <a:srgbClr val="202124"/>
                </a:solidFill>
                <a:latin typeface="Times New Roman" panose="02020603050405020304" pitchFamily="18" charset="0"/>
                <a:cs typeface="Times New Roman" panose="02020603050405020304" pitchFamily="18" charset="0"/>
              </a:rPr>
              <a:t>skills, experience, and personality to fit the job. It requires a series of collecting and reviewing resumes, conducting job interviews, and finally selecting and onboarding an employee to start working for the </a:t>
            </a:r>
            <a:r>
              <a:rPr lang="en-US" sz="2000" dirty="0" smtClean="0">
                <a:solidFill>
                  <a:srgbClr val="202124"/>
                </a:solidFill>
                <a:latin typeface="Times New Roman" panose="02020603050405020304" pitchFamily="18" charset="0"/>
                <a:cs typeface="Times New Roman" panose="02020603050405020304" pitchFamily="18" charset="0"/>
              </a:rPr>
              <a:t>organization.</a:t>
            </a:r>
          </a:p>
          <a:p>
            <a:pPr>
              <a:lnSpc>
                <a:spcPct val="150000"/>
              </a:lnSpc>
            </a:pPr>
            <a:endParaRPr lang="en-US" sz="2000" dirty="0">
              <a:solidFill>
                <a:srgbClr val="202124"/>
              </a:solidFill>
              <a:latin typeface="Times New Roman" panose="02020603050405020304" pitchFamily="18" charset="0"/>
              <a:cs typeface="Times New Roman" panose="02020603050405020304" pitchFamily="18" charset="0"/>
            </a:endParaRPr>
          </a:p>
          <a:p>
            <a:pPr>
              <a:lnSpc>
                <a:spcPct val="150000"/>
              </a:lnSpc>
            </a:pPr>
            <a:r>
              <a:rPr lang="en-US" sz="2000" dirty="0">
                <a:latin typeface="Times New Roman" panose="02020603050405020304" pitchFamily="18" charset="0"/>
                <a:cs typeface="Times New Roman" panose="02020603050405020304" pitchFamily="18" charset="0"/>
              </a:rPr>
              <a:t>According to Edwin B. </a:t>
            </a:r>
            <a:r>
              <a:rPr lang="en-US" sz="2000" dirty="0" err="1">
                <a:latin typeface="Times New Roman" panose="02020603050405020304" pitchFamily="18" charset="0"/>
                <a:cs typeface="Times New Roman" panose="02020603050405020304" pitchFamily="18" charset="0"/>
              </a:rPr>
              <a:t>Flippo</a:t>
            </a:r>
            <a:r>
              <a:rPr lang="en-US" sz="2000" dirty="0">
                <a:latin typeface="Times New Roman" panose="02020603050405020304" pitchFamily="18" charset="0"/>
                <a:cs typeface="Times New Roman" panose="02020603050405020304" pitchFamily="18" charset="0"/>
              </a:rPr>
              <a:t>, “It is a process of searching for prospective employees and stimulating and encouraging them to apply for jobs in an </a:t>
            </a:r>
            <a:r>
              <a:rPr lang="en-US" sz="2000" dirty="0" err="1">
                <a:latin typeface="Times New Roman" panose="02020603050405020304" pitchFamily="18" charset="0"/>
                <a:cs typeface="Times New Roman" panose="02020603050405020304" pitchFamily="18" charset="0"/>
              </a:rPr>
              <a:t>organisation</a:t>
            </a:r>
            <a:r>
              <a:rPr lang="en-US" sz="2000" dirty="0">
                <a:latin typeface="Times New Roman" panose="02020603050405020304" pitchFamily="18" charset="0"/>
                <a:cs typeface="Times New Roman" panose="02020603050405020304" pitchFamily="18" charset="0"/>
              </a:rPr>
              <a:t>.” He further elaborates it, terming it both negative and positive.</a:t>
            </a:r>
            <a:endParaRPr lang="en-US" sz="2000" dirty="0" smtClean="0">
              <a:solidFill>
                <a:srgbClr val="202124"/>
              </a:solidFill>
              <a:latin typeface="Times New Roman" panose="02020603050405020304" pitchFamily="18" charset="0"/>
              <a:cs typeface="Times New Roman" panose="02020603050405020304" pitchFamily="18" charset="0"/>
            </a:endParaRPr>
          </a:p>
          <a:p>
            <a:endParaRPr lang="en-US" b="0" i="0" dirty="0">
              <a:solidFill>
                <a:srgbClr val="202124"/>
              </a:solidFill>
              <a:effectLst/>
              <a:latin typeface="arial" panose="020B0604020202020204" pitchFamily="34" charset="0"/>
            </a:endParaRPr>
          </a:p>
          <a:p>
            <a:endParaRPr lang="en-US" b="0" i="0" dirty="0" smtClean="0">
              <a:solidFill>
                <a:srgbClr val="202124"/>
              </a:solidFill>
              <a:effectLst/>
              <a:latin typeface="arial" panose="020B0604020202020204" pitchFamily="34" charset="0"/>
            </a:endParaRPr>
          </a:p>
          <a:p>
            <a:endParaRPr lang="en-US" b="0"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71054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3"/>
            <a:ext cx="6534472" cy="6247864"/>
          </a:xfrm>
          <a:prstGeom prst="rect">
            <a:avLst/>
          </a:prstGeom>
        </p:spPr>
        <p:txBody>
          <a:bodyPr wrap="square">
            <a:spAutoFit/>
          </a:bodyPr>
          <a:lstStyle/>
          <a:p>
            <a:pPr algn="ctr"/>
            <a:r>
              <a:rPr lang="en-US" sz="2000" b="1" dirty="0" smtClean="0">
                <a:solidFill>
                  <a:srgbClr val="424142"/>
                </a:solidFill>
                <a:latin typeface="Times New Roman" panose="02020603050405020304" pitchFamily="18" charset="0"/>
                <a:cs typeface="Times New Roman" panose="02020603050405020304" pitchFamily="18" charset="0"/>
              </a:rPr>
              <a:t>Objectives</a:t>
            </a:r>
          </a:p>
          <a:p>
            <a:r>
              <a:rPr lang="en-US" sz="2000" dirty="0" smtClean="0">
                <a:solidFill>
                  <a:srgbClr val="424142"/>
                </a:solidFill>
                <a:latin typeface="Times New Roman" panose="02020603050405020304" pitchFamily="18" charset="0"/>
                <a:cs typeface="Times New Roman" panose="02020603050405020304" pitchFamily="18" charset="0"/>
              </a:rPr>
              <a:t>Business growth</a:t>
            </a:r>
          </a:p>
          <a:p>
            <a:r>
              <a:rPr lang="en-US" sz="2000" dirty="0" smtClean="0">
                <a:solidFill>
                  <a:srgbClr val="424142"/>
                </a:solidFill>
                <a:latin typeface="Times New Roman" panose="02020603050405020304" pitchFamily="18" charset="0"/>
                <a:cs typeface="Times New Roman" panose="02020603050405020304" pitchFamily="18" charset="0"/>
              </a:rPr>
              <a:t>Filling vacancies </a:t>
            </a:r>
          </a:p>
          <a:p>
            <a:r>
              <a:rPr lang="en-US" sz="2000" dirty="0" smtClean="0">
                <a:solidFill>
                  <a:srgbClr val="424142"/>
                </a:solidFill>
                <a:latin typeface="Times New Roman" panose="02020603050405020304" pitchFamily="18" charset="0"/>
                <a:cs typeface="Times New Roman" panose="02020603050405020304" pitchFamily="18" charset="0"/>
              </a:rPr>
              <a:t>Changing job roles</a:t>
            </a:r>
          </a:p>
          <a:p>
            <a:r>
              <a:rPr lang="en-US" sz="2000" dirty="0" err="1" smtClean="0">
                <a:solidFill>
                  <a:srgbClr val="424142"/>
                </a:solidFill>
                <a:latin typeface="Times New Roman" panose="02020603050405020304" pitchFamily="18" charset="0"/>
                <a:cs typeface="Times New Roman" panose="02020603050405020304" pitchFamily="18" charset="0"/>
              </a:rPr>
              <a:t>Intrenal</a:t>
            </a:r>
            <a:r>
              <a:rPr lang="en-US" sz="2000" dirty="0" smtClean="0">
                <a:solidFill>
                  <a:srgbClr val="424142"/>
                </a:solidFill>
                <a:latin typeface="Times New Roman" panose="02020603050405020304" pitchFamily="18" charset="0"/>
                <a:cs typeface="Times New Roman" panose="02020603050405020304" pitchFamily="18" charset="0"/>
              </a:rPr>
              <a:t> promotion</a:t>
            </a:r>
          </a:p>
          <a:p>
            <a:r>
              <a:rPr lang="en-US" sz="2000" dirty="0" smtClean="0">
                <a:solidFill>
                  <a:srgbClr val="424142"/>
                </a:solidFill>
                <a:latin typeface="Times New Roman" panose="02020603050405020304" pitchFamily="18" charset="0"/>
                <a:cs typeface="Times New Roman" panose="02020603050405020304" pitchFamily="18" charset="0"/>
              </a:rPr>
              <a:t>Increasing workload.</a:t>
            </a:r>
          </a:p>
          <a:p>
            <a:endParaRPr lang="en-US" sz="2000" dirty="0">
              <a:solidFill>
                <a:srgbClr val="424142"/>
              </a:solidFill>
              <a:latin typeface="Times New Roman" panose="02020603050405020304" pitchFamily="18" charset="0"/>
              <a:cs typeface="Times New Roman" panose="02020603050405020304" pitchFamily="18" charset="0"/>
            </a:endParaRPr>
          </a:p>
          <a:p>
            <a:pPr algn="ctr"/>
            <a:r>
              <a:rPr lang="en-US" sz="2000" b="1" dirty="0" smtClean="0">
                <a:solidFill>
                  <a:srgbClr val="424142"/>
                </a:solidFill>
                <a:latin typeface="Times New Roman" panose="02020603050405020304" pitchFamily="18" charset="0"/>
                <a:cs typeface="Times New Roman" panose="02020603050405020304" pitchFamily="18" charset="0"/>
              </a:rPr>
              <a:t>Factors </a:t>
            </a:r>
            <a:r>
              <a:rPr lang="en-US" sz="2000" b="1" dirty="0">
                <a:solidFill>
                  <a:srgbClr val="424142"/>
                </a:solidFill>
                <a:latin typeface="Times New Roman" panose="02020603050405020304" pitchFamily="18" charset="0"/>
                <a:cs typeface="Times New Roman" panose="02020603050405020304" pitchFamily="18" charset="0"/>
              </a:rPr>
              <a:t>I</a:t>
            </a:r>
            <a:r>
              <a:rPr lang="en-US" sz="2000" b="1" dirty="0" smtClean="0">
                <a:solidFill>
                  <a:srgbClr val="424142"/>
                </a:solidFill>
                <a:latin typeface="Times New Roman" panose="02020603050405020304" pitchFamily="18" charset="0"/>
                <a:cs typeface="Times New Roman" panose="02020603050405020304" pitchFamily="18" charset="0"/>
              </a:rPr>
              <a:t>nfluencing Recruitment</a:t>
            </a:r>
          </a:p>
          <a:p>
            <a:pPr marL="285750" indent="-285750">
              <a:buFont typeface="Wingdings" panose="05000000000000000000" pitchFamily="2" charset="2"/>
              <a:buChar char="Ø"/>
            </a:pPr>
            <a:r>
              <a:rPr lang="en-US" sz="2000" dirty="0" smtClean="0">
                <a:solidFill>
                  <a:srgbClr val="424142"/>
                </a:solidFill>
                <a:latin typeface="Times New Roman" panose="02020603050405020304" pitchFamily="18" charset="0"/>
                <a:cs typeface="Times New Roman" panose="02020603050405020304" pitchFamily="18" charset="0"/>
              </a:rPr>
              <a:t>External factors</a:t>
            </a:r>
          </a:p>
          <a:p>
            <a:pPr marL="342900" indent="-342900">
              <a:buAutoNum type="arabicPeriod"/>
            </a:pPr>
            <a:r>
              <a:rPr lang="en-US" sz="2000" dirty="0" smtClean="0">
                <a:solidFill>
                  <a:srgbClr val="424142"/>
                </a:solidFill>
                <a:latin typeface="Times New Roman" panose="02020603050405020304" pitchFamily="18" charset="0"/>
                <a:cs typeface="Times New Roman" panose="02020603050405020304" pitchFamily="18" charset="0"/>
              </a:rPr>
              <a:t>Supply and demand</a:t>
            </a:r>
          </a:p>
          <a:p>
            <a:pPr marL="342900" indent="-342900">
              <a:buAutoNum type="arabicPeriod"/>
            </a:pPr>
            <a:r>
              <a:rPr lang="en-US" sz="2000" dirty="0" err="1" smtClean="0">
                <a:solidFill>
                  <a:srgbClr val="424142"/>
                </a:solidFill>
                <a:latin typeface="Times New Roman" panose="02020603050405020304" pitchFamily="18" charset="0"/>
                <a:cs typeface="Times New Roman" panose="02020603050405020304" pitchFamily="18" charset="0"/>
              </a:rPr>
              <a:t>Unemployement</a:t>
            </a:r>
            <a:r>
              <a:rPr lang="en-US" sz="2000" dirty="0" smtClean="0">
                <a:solidFill>
                  <a:srgbClr val="424142"/>
                </a:solidFill>
                <a:latin typeface="Times New Roman" panose="02020603050405020304" pitchFamily="18" charset="0"/>
                <a:cs typeface="Times New Roman" panose="02020603050405020304" pitchFamily="18" charset="0"/>
              </a:rPr>
              <a:t> rate</a:t>
            </a:r>
          </a:p>
          <a:p>
            <a:pPr marL="342900" indent="-342900">
              <a:buAutoNum type="arabicPeriod"/>
            </a:pPr>
            <a:r>
              <a:rPr lang="en-US" sz="2000" dirty="0" err="1" smtClean="0">
                <a:solidFill>
                  <a:srgbClr val="424142"/>
                </a:solidFill>
                <a:latin typeface="Times New Roman" panose="02020603050405020304" pitchFamily="18" charset="0"/>
                <a:cs typeface="Times New Roman" panose="02020603050405020304" pitchFamily="18" charset="0"/>
              </a:rPr>
              <a:t>Labour</a:t>
            </a:r>
            <a:r>
              <a:rPr lang="en-US" sz="2000" dirty="0" smtClean="0">
                <a:solidFill>
                  <a:srgbClr val="424142"/>
                </a:solidFill>
                <a:latin typeface="Times New Roman" panose="02020603050405020304" pitchFamily="18" charset="0"/>
                <a:cs typeface="Times New Roman" panose="02020603050405020304" pitchFamily="18" charset="0"/>
              </a:rPr>
              <a:t> market</a:t>
            </a:r>
          </a:p>
          <a:p>
            <a:pPr marL="342900" indent="-342900">
              <a:buAutoNum type="arabicPeriod"/>
            </a:pPr>
            <a:r>
              <a:rPr lang="en-US" sz="2000" dirty="0" smtClean="0">
                <a:solidFill>
                  <a:srgbClr val="424142"/>
                </a:solidFill>
                <a:latin typeface="Times New Roman" panose="02020603050405020304" pitchFamily="18" charset="0"/>
                <a:cs typeface="Times New Roman" panose="02020603050405020304" pitchFamily="18" charset="0"/>
              </a:rPr>
              <a:t>Political –social legal environment</a:t>
            </a:r>
          </a:p>
          <a:p>
            <a:pPr marL="342900" indent="-342900">
              <a:buAutoNum type="arabicPeriod"/>
            </a:pPr>
            <a:r>
              <a:rPr lang="en-US" sz="2000" dirty="0" smtClean="0">
                <a:solidFill>
                  <a:srgbClr val="424142"/>
                </a:solidFill>
                <a:latin typeface="Times New Roman" panose="02020603050405020304" pitchFamily="18" charset="0"/>
                <a:cs typeface="Times New Roman" panose="02020603050405020304" pitchFamily="18" charset="0"/>
              </a:rPr>
              <a:t>Competitors</a:t>
            </a:r>
          </a:p>
          <a:p>
            <a:endParaRPr lang="en-US"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Internal factors</a:t>
            </a:r>
          </a:p>
          <a:p>
            <a:pPr marL="342900" indent="-342900">
              <a:buAutoNum type="arabicPeriod"/>
            </a:pPr>
            <a:r>
              <a:rPr lang="en-US" sz="2000" dirty="0" smtClean="0">
                <a:latin typeface="Times New Roman" panose="02020603050405020304" pitchFamily="18" charset="0"/>
                <a:cs typeface="Times New Roman" panose="02020603050405020304" pitchFamily="18" charset="0"/>
              </a:rPr>
              <a:t>Human resource planning</a:t>
            </a:r>
          </a:p>
          <a:p>
            <a:pPr marL="342900" indent="-342900">
              <a:buAutoNum type="arabicPeriod"/>
            </a:pPr>
            <a:r>
              <a:rPr lang="en-US" sz="2000" dirty="0" smtClean="0">
                <a:latin typeface="Times New Roman" panose="02020603050405020304" pitchFamily="18" charset="0"/>
                <a:cs typeface="Times New Roman" panose="02020603050405020304" pitchFamily="18" charset="0"/>
              </a:rPr>
              <a:t>Recruitment planning</a:t>
            </a:r>
          </a:p>
          <a:p>
            <a:pPr marL="342900" indent="-342900">
              <a:buAutoNum type="arabicPeriod"/>
            </a:pPr>
            <a:r>
              <a:rPr lang="en-US" sz="2000" dirty="0" smtClean="0">
                <a:latin typeface="Times New Roman" panose="02020603050405020304" pitchFamily="18" charset="0"/>
                <a:cs typeface="Times New Roman" panose="02020603050405020304" pitchFamily="18" charset="0"/>
              </a:rPr>
              <a:t>Size of firm</a:t>
            </a:r>
          </a:p>
          <a:p>
            <a:pPr marL="342900" indent="-342900">
              <a:buAutoNum type="arabicPeriod"/>
            </a:pPr>
            <a:r>
              <a:rPr lang="en-US" sz="2000" dirty="0" smtClean="0">
                <a:latin typeface="Times New Roman" panose="02020603050405020304" pitchFamily="18" charset="0"/>
                <a:cs typeface="Times New Roman" panose="02020603050405020304" pitchFamily="18" charset="0"/>
              </a:rPr>
              <a:t>cost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6164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407</TotalTime>
  <Words>1310</Words>
  <Application>Microsoft Office PowerPoint</Application>
  <PresentationFormat>On-screen Show (4:3)</PresentationFormat>
  <Paragraphs>364</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vt:lpstr>
      <vt:lpstr>Calibri</vt:lpstr>
      <vt:lpstr>Cambria</vt:lpstr>
      <vt:lpstr>Georgia</vt:lpstr>
      <vt:lpstr>Times New Roman</vt:lpstr>
      <vt:lpstr>Wingdings</vt:lpstr>
      <vt:lpstr>Adjacency</vt:lpstr>
      <vt:lpstr>HUMAN RESOURCE PLANNING</vt:lpstr>
      <vt:lpstr>PowerPoint Presentation</vt:lpstr>
      <vt:lpstr>PowerPoint Presentation</vt:lpstr>
      <vt:lpstr>PowerPoint Presentation</vt:lpstr>
      <vt:lpstr>PowerPoint Presentation</vt:lpstr>
      <vt:lpstr>Factors affecting HRP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DO’S AND DON’TS IN A SELECTION INTERVIEW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PLANNING</dc:title>
  <dc:creator>ADMIN</dc:creator>
  <cp:lastModifiedBy>office2</cp:lastModifiedBy>
  <cp:revision>32</cp:revision>
  <dcterms:created xsi:type="dcterms:W3CDTF">2022-04-01T04:11:36Z</dcterms:created>
  <dcterms:modified xsi:type="dcterms:W3CDTF">2023-01-13T10:05:06Z</dcterms:modified>
</cp:coreProperties>
</file>